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5143500" cx="9144000"/>
  <p:notesSz cx="6858000" cy="9144000"/>
  <p:embeddedFontLst>
    <p:embeddedFont>
      <p:font typeface="Inconsolata"/>
      <p:regular r:id="rId26"/>
      <p:bold r:id="rId27"/>
    </p:embeddedFont>
    <p:embeddedFont>
      <p:font typeface="Montserrat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Inconsolata-regular.fntdata"/><Relationship Id="rId25" Type="http://schemas.openxmlformats.org/officeDocument/2006/relationships/slide" Target="slides/slide21.xml"/><Relationship Id="rId28" Type="http://schemas.openxmlformats.org/officeDocument/2006/relationships/font" Target="fonts/Montserrat-regular.fntdata"/><Relationship Id="rId27" Type="http://schemas.openxmlformats.org/officeDocument/2006/relationships/font" Target="fonts/Inconsolata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Montserrat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Montserrat-boldItalic.fntdata"/><Relationship Id="rId30" Type="http://schemas.openxmlformats.org/officeDocument/2006/relationships/font" Target="fonts/Montserrat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c1d59632a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c1d59632a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c1d59632a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c1d59632a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c1d59632a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c1d59632a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ef51fa6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ef51fa6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cef51fa6f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cef51fa6f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cef51fa6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cef51fa6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cef51fa6f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cef51fa6f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cef51fa6f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cef51fa6f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cef51fa6f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cef51fa6f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cef51fa6f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cef51fa6f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c08381da3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c08381da3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cef51fa6f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1cef51fa6f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cef51fa6f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1cef51fa6f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c0099f3d2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c0099f3d2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c1d59632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c1d59632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c1d59632a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c1d59632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c08381da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c08381da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1d59632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1d59632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1d59632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1d59632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c1d59632a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c1d59632a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  <p:pic>
        <p:nvPicPr>
          <p:cNvPr descr="watermark.jpg" id="56" name="Google Shape;56;p13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57" name="Google Shape;57;p13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" name="Google Shape;12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// jQuery</a:t>
            </a: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$(document).ready(function(){ //code });</a:t>
            </a:r>
            <a:endParaRPr sz="2400">
              <a:latin typeface="Inconsolata"/>
              <a:ea typeface="Inconsolata"/>
              <a:cs typeface="Inconsolata"/>
              <a:sym typeface="Inconsolat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// Vanilla</a:t>
            </a: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function ready(fn) {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  if (document.readyState != 'loading'){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    fn();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  } else {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    document.addEventListener('DOMContentLoaded', fn);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  }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endParaRPr sz="2400">
              <a:latin typeface="Inconsolata"/>
              <a:ea typeface="Inconsolata"/>
              <a:cs typeface="Inconsolata"/>
              <a:sym typeface="Inconsolata"/>
            </a:endParaRPr>
          </a:p>
        </p:txBody>
      </p:sp>
      <p:pic>
        <p:nvPicPr>
          <p:cNvPr descr="watermark.jpg" id="128" name="Google Shape;128;p22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29" name="Google Shape;129;p22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As you can see some situations are helped tremendously by jQuery while others may not necessitate it.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Due to its massive popularity, it is still very important to understand it, because you will run it to a lot in the real world!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136" name="Google Shape;136;p23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37" name="Google Shape;137;p23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3" name="Google Shape;14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start learning how to interact with the DOM with jQuery!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144" name="Google Shape;144;p24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45" name="Google Shape;145;p24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Part 1 - Basic jQuery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1" name="Google Shape;151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  <p:pic>
        <p:nvPicPr>
          <p:cNvPr descr="watermark.jpg" id="152" name="Google Shape;152;p25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53" name="Google Shape;153;p25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9" name="Google Shape;15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start learning how to interact with the DOM with jQuery!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relevant file is: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Part1_MyDocument.html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 using the console for our commands.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160" name="Google Shape;160;p26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61" name="Google Shape;161;p26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Part 2 - jQuery Events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7" name="Google Shape;167;p2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  <p:pic>
        <p:nvPicPr>
          <p:cNvPr descr="watermark.jpg" id="168" name="Google Shape;168;p27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69" name="Google Shape;169;p27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 using the same HTML file from the previous lecture.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connect it to a .js file where we will be using jQuery to work with events.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176" name="Google Shape;176;p28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77" name="Google Shape;177;p28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Part 3 -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Front End Project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3" name="Google Shape;183;p2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  <p:pic>
        <p:nvPicPr>
          <p:cNvPr descr="watermark.jpg" id="184" name="Google Shape;184;p29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85" name="Google Shape;185;p29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1" name="Google Shape;191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For this project we will be coding through the creation of a Connect Four Game.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 heavily using jQuery for this project, probably more than we actually should!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192" name="Google Shape;192;p30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93" name="Google Shape;193;p30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9" name="Google Shape;199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project is completely optional!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Feel free to only watch, skip completely, or just tackle on your own.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project concludes our formal coverage of the Front-End stack, pat yourself on the back!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200" name="Google Shape;200;p31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201" name="Google Shape;201;p31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briefly break down what jQuery is and why you would want to use it.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Keep in mind this course is not meant to be a full course on Javascript in any way.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learn Javascript and jQuery in order to use them with Django later on.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64" name="Google Shape;64;p14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65" name="Google Shape;65;p14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7" name="Google Shape;207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take a look at what the project looks like when completed, and then in the next few lectures we will code through the solution!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208" name="Google Shape;208;p32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209" name="Google Shape;209;p32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Front End Project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ontserrat"/>
                <a:ea typeface="Montserrat"/>
                <a:cs typeface="Montserrat"/>
                <a:sym typeface="Montserrat"/>
              </a:rPr>
              <a:t>Solution - Part 1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5" name="Google Shape;215;p3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  <p:pic>
        <p:nvPicPr>
          <p:cNvPr descr="watermark.jpg" id="216" name="Google Shape;216;p33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217" name="Google Shape;217;p33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jQuery is a Javascript Library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is just a large single .js file that has many pre-built methods and objects that simplify your workflow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Specifically interacting with the DOM and making HTTP requests (AJAX)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72" name="Google Shape;72;p15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73" name="Google Shape;73;p15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Previously we’ve learned how to interact with the DOM using “vanilla” javascript.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were able to use methods such as document.getElementById()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Later on we learned about methods such as document.querySelector()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80" name="Google Shape;80;p16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81" name="Google Shape;81;p16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When jQuery was created, the more robust and convenient methods such as .querySelector() didn’t exist!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jQuery was created as a way to help simplify interactions with the DOM.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One of its main features is the use of $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88" name="Google Shape;88;p17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89" name="Google Shape;89;p17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how do we get jQuery? We have two options: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1" marL="9144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Link a CDN hosted file (like we did for bootstrap)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1" marL="914400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Download the .js file from jQuery’s official website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96" name="Google Shape;96;p18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97" name="Google Shape;97;p18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Once you’ve connected the jQuery using the &lt;script&gt; tags in your HTML, then you can the specialized jQuery calls, to interact with the DOM.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-4191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see a few examples of how jQuery differs from “vanilla” javascript.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watermark.jpg" id="104" name="Google Shape;104;p19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05" name="Google Shape;105;p19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// jQuery</a:t>
            </a: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var divs = $('div');</a:t>
            </a:r>
            <a:br>
              <a:rPr lang="en" sz="2400">
                <a:latin typeface="Inconsolata"/>
                <a:ea typeface="Inconsolata"/>
                <a:cs typeface="Inconsolata"/>
                <a:sym typeface="Inconsolata"/>
              </a:rPr>
            </a:b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// Vanilla</a:t>
            </a: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var divs = document.querySelectorAll('div');</a:t>
            </a:r>
            <a:endParaRPr sz="2400">
              <a:latin typeface="Inconsolata"/>
              <a:ea typeface="Inconsolata"/>
              <a:cs typeface="Inconsolata"/>
              <a:sym typeface="Inconsolata"/>
            </a:endParaRPr>
          </a:p>
        </p:txBody>
      </p:sp>
      <p:pic>
        <p:nvPicPr>
          <p:cNvPr descr="watermark.jpg" id="112" name="Google Shape;112;p20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13" name="Google Shape;113;p20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9" name="Google Shape;11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// jQuery</a:t>
            </a: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$(el).css('border-width', '20px');</a:t>
            </a:r>
            <a:endParaRPr sz="2400">
              <a:latin typeface="Inconsolata"/>
              <a:ea typeface="Inconsolata"/>
              <a:cs typeface="Inconsolata"/>
              <a:sym typeface="Inconsolata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// Vanilla</a:t>
            </a:r>
            <a:br>
              <a:rPr lang="en" sz="30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>
                <a:latin typeface="Inconsolata"/>
                <a:ea typeface="Inconsolata"/>
                <a:cs typeface="Inconsolata"/>
                <a:sym typeface="Inconsolata"/>
              </a:rPr>
              <a:t>el.style.borderWidth = '20px';</a:t>
            </a:r>
            <a:endParaRPr sz="2400">
              <a:latin typeface="Inconsolata"/>
              <a:ea typeface="Inconsolata"/>
              <a:cs typeface="Inconsolata"/>
              <a:sym typeface="Inconsolata"/>
            </a:endParaRPr>
          </a:p>
        </p:txBody>
      </p:sp>
      <p:pic>
        <p:nvPicPr>
          <p:cNvPr descr="watermark.jpg" id="120" name="Google Shape;120;p21"/>
          <p:cNvPicPr preferRelativeResize="0"/>
          <p:nvPr/>
        </p:nvPicPr>
        <p:blipFill rotWithShape="1">
          <a:blip r:embed="rId3">
            <a:alphaModFix/>
          </a:blip>
          <a:srcRect b="38251" l="51048" r="35216" t="14424"/>
          <a:stretch/>
        </p:blipFill>
        <p:spPr>
          <a:xfrm>
            <a:off x="152400" y="152400"/>
            <a:ext cx="890025" cy="8594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atermark.jpg" id="121" name="Google Shape;121;p21"/>
          <p:cNvPicPr preferRelativeResize="0"/>
          <p:nvPr/>
        </p:nvPicPr>
        <p:blipFill rotWithShape="1">
          <a:blip r:embed="rId3">
            <a:alphaModFix/>
          </a:blip>
          <a:srcRect b="38442" l="-230" r="230" t="8854"/>
          <a:stretch/>
        </p:blipFill>
        <p:spPr>
          <a:xfrm>
            <a:off x="-76200" y="4801375"/>
            <a:ext cx="2315821" cy="342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