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</p:sldIdLst>
  <p:sldSz cy="5143500" cx="9144000"/>
  <p:notesSz cx="6858000" cy="9144000"/>
  <p:embeddedFontLst>
    <p:embeddedFont>
      <p:font typeface="Inconsolata"/>
      <p:regular r:id="rId45"/>
      <p:bold r:id="rId46"/>
    </p:embeddedFont>
    <p:embeddedFont>
      <p:font typeface="Montserrat"/>
      <p:regular r:id="rId47"/>
      <p:bold r:id="rId48"/>
      <p:italic r:id="rId49"/>
      <p:boldItalic r:id="rId5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6" Type="http://schemas.openxmlformats.org/officeDocument/2006/relationships/font" Target="fonts/Inconsolata-bold.fntdata"/><Relationship Id="rId45" Type="http://schemas.openxmlformats.org/officeDocument/2006/relationships/font" Target="fonts/Inconsolata-regular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48" Type="http://schemas.openxmlformats.org/officeDocument/2006/relationships/font" Target="fonts/Montserrat-bold.fntdata"/><Relationship Id="rId47" Type="http://schemas.openxmlformats.org/officeDocument/2006/relationships/font" Target="fonts/Montserrat-regular.fntdata"/><Relationship Id="rId49" Type="http://schemas.openxmlformats.org/officeDocument/2006/relationships/font" Target="fonts/Montserrat-italic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9" Type="http://schemas.openxmlformats.org/officeDocument/2006/relationships/slide" Target="slides/slide25.xml"/><Relationship Id="rId50" Type="http://schemas.openxmlformats.org/officeDocument/2006/relationships/font" Target="fonts/Montserrat-boldItalic.fnt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1c4e07dad0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1c4e07dad0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1c4e07dad0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1c4e07dad0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d0f287a4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d0f287a4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1d0f287a48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1d0f287a48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1d0f287a48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1d0f287a48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1d0f287a48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1d0f287a48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1d0f287a48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1d0f287a48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1d0f287a48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1d0f287a48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1ece00fce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1ece00fce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1d11afd6f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1d11afd6f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1d11afd6f0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1d11afd6f0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1d11afd6f0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1d11afd6f0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1d0f287a48_0_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1d0f287a48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1d0f287a48_0_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1d0f287a48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1d0f287a48_0_1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1d0f287a48_0_1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1d0f287a48_0_1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1d0f287a48_0_1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1d0f287a48_0_1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1d0f287a48_0_1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1d0f287a48_0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Google Shape;196;g1d0f287a48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1d0f287a48_0_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1d0f287a48_0_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1d11afd6f0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1d11afd6f0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1d11afd6f0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1d11afd6f0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1d0f287a48_0_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Google Shape;228;g1d0f287a48_0_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1d0f287a48_0_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" name="Google Shape;236;g1d0f287a48_0_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1d0f287a48_0_9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4" name="Google Shape;244;g1d0f287a48_0_9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1d0f287a48_0_1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" name="Google Shape;252;g1d0f287a48_0_1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1d0f287a48_0_1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0" name="Google Shape;260;g1d0f287a48_0_1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1d0f287a48_0_1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8" name="Google Shape;268;g1d0f287a48_0_1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1d0f287a48_0_1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6" name="Google Shape;276;g1d0f287a48_0_1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g1ece00fcec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4" name="Google Shape;284;g1ece00fcec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g1d0f287a48_0_1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6" name="Google Shape;296;g1d0f287a48_0_1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g1d11dbaacb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4" name="Google Shape;304;g1d11dbaac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g1d0f287a48_0_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2" name="Google Shape;312;g1d0f287a48_0_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g1d0f287a48_0_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0" name="Google Shape;320;g1d0f287a48_0_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g1ece00fcec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8" name="Google Shape;328;g1ece00fcec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g1ece00fcec_0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6" name="Google Shape;336;g1ece00fcec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g1ece00fcec_0_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4" name="Google Shape;344;g1ece00fcec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g1ece00fcec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2" name="Google Shape;352;g1ece00fcec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g1ece00fcec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0" name="Google Shape;360;g1ece00fcec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g1d11dbaacb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8" name="Google Shape;368;g1d11dbaacb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1.jp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.jp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1.jp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.jp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1.jp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1.jp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1.jp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1.jp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1.jp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Django Level Four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Let’s learn something! </a:t>
            </a:r>
            <a:endParaRPr/>
          </a:p>
        </p:txBody>
      </p:sp>
      <p:pic>
        <p:nvPicPr>
          <p:cNvPr descr="watermark.jpg" id="56" name="Google Shape;56;p1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57" name="Google Shape;57;p1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 Bootcamp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3" name="Google Shape;63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We’ve learned a lot so far and yet there is still so much more that Django can offer you!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 Django Level Four we will focus on learning a lot more about templates.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64" name="Google Shape;64;p1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65" name="Google Shape;65;p1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1" name="Google Shape;71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So far we’ve only used templates as a way of injecting simple pieces into our HTML files.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But templates are actually capable of much more!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72" name="Google Shape;72;p1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73" name="Google Shape;73;p1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9" name="Google Shape;79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For example, so far we’ve been manually creating everything individually for each .html file.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However we can actually use templates to have a “base” template and inherit that template in the .html files.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80" name="Google Shape;80;p1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81" name="Google Shape;81;p1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7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7" name="Google Shape;87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saves you a lot of time and will help create a unified look and feel across every page of your website!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Templates are also used to solve issues with relative paths and working with variables.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88" name="Google Shape;88;p1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89" name="Google Shape;89;p1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8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5" name="Google Shape;95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Templates can also help solve issues by avoiding hard-coded URL paths.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Templates also come with built-in filter capabilities so you can adjust variables on the actual individual page.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96" name="Google Shape;96;p1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97" name="Google Shape;97;p1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3" name="Google Shape;103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get started by talking about using Templates for Relative URLs!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04" name="Google Shape;104;p19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05" name="Google Shape;105;p19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0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Relative URLs 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with Templates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1" name="Google Shape;111;p20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Django Level Four</a:t>
            </a:r>
            <a:endParaRPr/>
          </a:p>
        </p:txBody>
      </p:sp>
      <p:pic>
        <p:nvPicPr>
          <p:cNvPr descr="watermark.jpg" id="112" name="Google Shape;112;p20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13" name="Google Shape;113;p20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9" name="Google Shape;119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So far when we’ve had to use an anchor tag with an href we’ve passed in a hardcoded path to the file.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is poor practice if we want our Django project to work on any system.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20" name="Google Shape;120;p21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21" name="Google Shape;121;p21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2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27" name="Google Shape;127;p2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will show how to use various methods to pass relative URLs with Templates.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At the end we will show the preferred method that will be the main method used when future versions of Django are released.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28" name="Google Shape;128;p22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29" name="Google Shape;129;p22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3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5" name="Google Shape;135;p2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A quick side note on Django and future releases!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Django generally has a really good roadmap for future releases, and every 2 years released a “LTS” version of Django, with support of at least 3 years.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36" name="Google Shape;136;p2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37" name="Google Shape;137;p2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4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3" name="Google Shape;143;p2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 encourage you to explore the Django Release Notes and documentation for further exploration!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Usually new releases involve better features and easier methods, not huge paradigm shifts.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44" name="Google Shape;144;p2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45" name="Google Shape;145;p2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5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1" name="Google Shape;151;p2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Okay, back to the topic at hand!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How can we replace a hardcoded URL path in an href with a URL Template?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see!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52" name="Google Shape;152;p2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53" name="Google Shape;153;p2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6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9" name="Google Shape;159;p2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can easily fix this with the use of URLs in our templates. For example: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91440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Inconsolata"/>
              <a:buChar char="○"/>
            </a:pPr>
            <a:r>
              <a:rPr lang="en" sz="3000">
                <a:solidFill>
                  <a:srgbClr val="000000"/>
                </a:solidFill>
                <a:latin typeface="Inconsolata"/>
                <a:ea typeface="Inconsolata"/>
                <a:cs typeface="Inconsolata"/>
                <a:sym typeface="Inconsolata"/>
              </a:rPr>
              <a:t>&lt;a href=”basicapp/thankyou”&gt;Thanks&lt;/a&gt;</a:t>
            </a:r>
            <a:endParaRPr sz="3000">
              <a:solidFill>
                <a:srgbClr val="00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indent="-419100" lvl="1" marL="9144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Can be changed to: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91440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Inconsolata"/>
              <a:buChar char="○"/>
            </a:pPr>
            <a:r>
              <a:rPr lang="en" sz="3000">
                <a:solidFill>
                  <a:srgbClr val="000000"/>
                </a:solidFill>
                <a:latin typeface="Inconsolata"/>
                <a:ea typeface="Inconsolata"/>
                <a:cs typeface="Inconsolata"/>
                <a:sym typeface="Inconsolata"/>
              </a:rPr>
              <a:t>&lt;a href=”{% url ‘thanku’%}”&gt;Thanks&lt;/a&gt;</a:t>
            </a:r>
            <a:endParaRPr sz="3000">
              <a:solidFill>
                <a:srgbClr val="00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indent="-419100" lvl="1" marL="9144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name=‘thanku’ is in the urls.py file.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60" name="Google Shape;160;p2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61" name="Google Shape;161;p2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7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7" name="Google Shape;167;p27"/>
          <p:cNvSpPr txBox="1"/>
          <p:nvPr>
            <p:ph idx="1" type="body"/>
          </p:nvPr>
        </p:nvSpPr>
        <p:spPr>
          <a:xfrm>
            <a:off x="311700" y="1152475"/>
            <a:ext cx="8832300" cy="37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Could also just directly reference the view. </a:t>
            </a: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For example: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000000"/>
                </a:solidFill>
                <a:latin typeface="Inconsolata"/>
                <a:ea typeface="Inconsolata"/>
                <a:cs typeface="Inconsolata"/>
                <a:sym typeface="Inconsolata"/>
              </a:rPr>
              <a:t>&lt;a href=”basicapp/thankyou”&gt;</a:t>
            </a:r>
            <a:endParaRPr sz="3000">
              <a:solidFill>
                <a:srgbClr val="00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000000"/>
                </a:solidFill>
                <a:latin typeface="Inconsolata"/>
                <a:ea typeface="Inconsolata"/>
                <a:cs typeface="Inconsolata"/>
                <a:sym typeface="Inconsolata"/>
              </a:rPr>
              <a:t>Thanks&lt;/a&gt;</a:t>
            </a:r>
            <a:endParaRPr sz="3000">
              <a:solidFill>
                <a:srgbClr val="00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Can be changed to: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000000"/>
                </a:solidFill>
                <a:latin typeface="Inconsolata"/>
                <a:ea typeface="Inconsolata"/>
                <a:cs typeface="Inconsolata"/>
                <a:sym typeface="Inconsolata"/>
              </a:rPr>
              <a:t>&lt;a href=”{% url‘basicapp.views.thankyou’%}”&gt;</a:t>
            </a:r>
            <a:endParaRPr sz="3000">
              <a:solidFill>
                <a:srgbClr val="00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000000"/>
                </a:solidFill>
                <a:latin typeface="Inconsolata"/>
                <a:ea typeface="Inconsolata"/>
                <a:cs typeface="Inconsolata"/>
                <a:sym typeface="Inconsolata"/>
              </a:rPr>
              <a:t>   Thanks&lt;/a&gt;  </a:t>
            </a: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           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457200" rtl="0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None/>
            </a:pPr>
            <a:r>
              <a:t/>
            </a:r>
            <a:endParaRPr sz="27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68" name="Google Shape;168;p2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69" name="Google Shape;169;p2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8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5" name="Google Shape;175;p28"/>
          <p:cNvSpPr txBox="1"/>
          <p:nvPr>
            <p:ph idx="1" type="body"/>
          </p:nvPr>
        </p:nvSpPr>
        <p:spPr>
          <a:xfrm>
            <a:off x="311700" y="1152475"/>
            <a:ext cx="8832300" cy="37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However this method will eventually go away with Django 2.0 in the future.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000000"/>
                </a:solidFill>
                <a:latin typeface="Inconsolata"/>
                <a:ea typeface="Inconsolata"/>
                <a:cs typeface="Inconsolata"/>
                <a:sym typeface="Inconsolata"/>
              </a:rPr>
              <a:t>&lt;a href=”basicapp/thankyou”&gt;</a:t>
            </a:r>
            <a:endParaRPr sz="3000">
              <a:solidFill>
                <a:srgbClr val="00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000000"/>
                </a:solidFill>
                <a:latin typeface="Inconsolata"/>
                <a:ea typeface="Inconsolata"/>
                <a:cs typeface="Inconsolata"/>
                <a:sym typeface="Inconsolata"/>
              </a:rPr>
              <a:t>Thanks&lt;/a&gt;</a:t>
            </a:r>
            <a:endParaRPr sz="3000">
              <a:solidFill>
                <a:srgbClr val="00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Can be changed to: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000000"/>
                </a:solidFill>
                <a:latin typeface="Inconsolata"/>
                <a:ea typeface="Inconsolata"/>
                <a:cs typeface="Inconsolata"/>
                <a:sym typeface="Inconsolata"/>
              </a:rPr>
              <a:t>&lt;a href=”{% url‘basicapp.views.thankyou%}”&gt;</a:t>
            </a:r>
            <a:endParaRPr sz="3000">
              <a:solidFill>
                <a:srgbClr val="00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000000"/>
                </a:solidFill>
                <a:latin typeface="Inconsolata"/>
                <a:ea typeface="Inconsolata"/>
                <a:cs typeface="Inconsolata"/>
                <a:sym typeface="Inconsolata"/>
              </a:rPr>
              <a:t>   Thanks&lt;/a&gt; </a:t>
            </a: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            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457200" rtl="0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None/>
            </a:pPr>
            <a:r>
              <a:t/>
            </a:r>
            <a:endParaRPr sz="27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76" name="Google Shape;176;p2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77" name="Google Shape;177;p2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9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3" name="Google Shape;183;p29"/>
          <p:cNvSpPr txBox="1"/>
          <p:nvPr>
            <p:ph idx="1" type="body"/>
          </p:nvPr>
        </p:nvSpPr>
        <p:spPr>
          <a:xfrm>
            <a:off x="311700" y="1152475"/>
            <a:ext cx="8832300" cy="37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suggested (and most future-proof) method to do all of this involves the urls.py file.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Inside the urls.py file  you add in the variable </a:t>
            </a:r>
            <a:r>
              <a:rPr b="1" lang="en" sz="3000">
                <a:latin typeface="Montserrat"/>
                <a:ea typeface="Montserrat"/>
                <a:cs typeface="Montserrat"/>
                <a:sym typeface="Montserrat"/>
              </a:rPr>
              <a:t>app_name</a:t>
            </a:r>
            <a:endParaRPr b="1"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You then set this variable equal to a string that is the same as your app name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            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457200" rtl="0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None/>
            </a:pPr>
            <a:r>
              <a:t/>
            </a:r>
            <a:endParaRPr sz="27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84" name="Google Shape;184;p29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85" name="Google Shape;185;p29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30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1" name="Google Shape;191;p30"/>
          <p:cNvSpPr txBox="1"/>
          <p:nvPr>
            <p:ph idx="1" type="body"/>
          </p:nvPr>
        </p:nvSpPr>
        <p:spPr>
          <a:xfrm>
            <a:off x="311700" y="1152475"/>
            <a:ext cx="8832300" cy="37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is the best way to use URL templates: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000000"/>
                </a:solidFill>
                <a:latin typeface="Inconsolata"/>
                <a:ea typeface="Inconsolata"/>
                <a:cs typeface="Inconsolata"/>
                <a:sym typeface="Inconsolata"/>
              </a:rPr>
              <a:t>&lt;a href=”basicapp/thankyou”&gt;Thanks&lt;/a&gt;</a:t>
            </a:r>
            <a:endParaRPr sz="3000">
              <a:solidFill>
                <a:srgbClr val="00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Can be changed to: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000000"/>
                </a:solidFill>
                <a:latin typeface="Inconsolata"/>
                <a:ea typeface="Inconsolata"/>
                <a:cs typeface="Inconsolata"/>
                <a:sym typeface="Inconsolata"/>
              </a:rPr>
              <a:t>&lt;a href=”{% url‘basicapp:thankyou’%}”&gt;</a:t>
            </a:r>
            <a:endParaRPr sz="3000">
              <a:solidFill>
                <a:srgbClr val="00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000000"/>
                </a:solidFill>
                <a:latin typeface="Inconsolata"/>
                <a:ea typeface="Inconsolata"/>
                <a:cs typeface="Inconsolata"/>
                <a:sym typeface="Inconsolata"/>
              </a:rPr>
              <a:t>   Thanks&lt;/a&gt; </a:t>
            </a:r>
            <a:endParaRPr sz="3000">
              <a:solidFill>
                <a:srgbClr val="00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method requires that app_name variable to be created inside the urls.py file!</a:t>
            </a: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            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457200" rtl="0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None/>
            </a:pPr>
            <a:r>
              <a:t/>
            </a:r>
            <a:endParaRPr sz="27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92" name="Google Shape;192;p30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93" name="Google Shape;193;p30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31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9" name="Google Shape;199;p3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So far we’ve only really worked with single application Django projects.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Later on with the clone projects we will build out Multi-application Django Projects.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00" name="Google Shape;200;p31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01" name="Google Shape;201;p31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32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7" name="Google Shape;207;p3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Using templates for relative URLs will really help with multiple applications.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work through a basic example!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08" name="Google Shape;208;p32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09" name="Google Shape;209;p32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URLs with Templates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Code Examples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5" name="Google Shape;215;p3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Django Level Four</a:t>
            </a:r>
            <a:endParaRPr/>
          </a:p>
        </p:txBody>
      </p:sp>
      <p:pic>
        <p:nvPicPr>
          <p:cNvPr descr="watermark.jpg" id="216" name="Google Shape;216;p3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17" name="Google Shape;217;p3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34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3" name="Google Shape;223;p3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project for this lecture (and the entire section) can be found under the Django_Level_Four folder called template_project.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get started!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24" name="Google Shape;224;p3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25" name="Google Shape;225;p3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35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Template Inheritance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31" name="Google Shape;231;p35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Django Level Four</a:t>
            </a:r>
            <a:endParaRPr/>
          </a:p>
        </p:txBody>
      </p:sp>
      <p:pic>
        <p:nvPicPr>
          <p:cNvPr descr="watermark.jpg" id="232" name="Google Shape;232;p3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33" name="Google Shape;233;p3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6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39" name="Google Shape;239;p3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learn how we can use Django Template Inheritance to practice DRY coding principles.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Template inheritance allows us to create a base template we can inherit from.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40" name="Google Shape;240;p3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41" name="Google Shape;241;p3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37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7" name="Google Shape;247;p3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saves us a lot of repetitive work and makes it much easier to maintain the same base look and feel across our entire website!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48" name="Google Shape;248;p3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49" name="Google Shape;249;p3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8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5" name="Google Shape;255;p3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For example, if we wanted a navbar at the top of our page, it wouldn’t make sense to continually have the same navbar HTML code in each individual .html file.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Instead we set it to the base.html file and inherit it using template inheritance.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56" name="Google Shape;256;p3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57" name="Google Shape;257;p3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39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63" name="Google Shape;263;p3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idea is sometimes also known as template extending, as in extending the base.html to other .html files.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inheritance doesn’t need to just be limited to one base.html file, you can extend multiple templates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64" name="Google Shape;264;p39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65" name="Google Shape;265;p39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40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1" name="Google Shape;271;p4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Before you begin any Django Project, it is always a good idea to sketch out the main idea and organization by hand.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will help you realize what can be used for template inheritance and what applications you should create!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72" name="Google Shape;272;p40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73" name="Google Shape;273;p40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41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9" name="Google Shape;279;p4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Here are the main steps for inheritance: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9144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Find the repetitive parts of your project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9144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Create a base template of them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9144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Set the tags in the base template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9144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Extend and call those tags anywhere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80" name="Google Shape;280;p41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81" name="Google Shape;281;p41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42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7" name="Google Shape;287;p4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base.html	                            other.html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88" name="Google Shape;288;p42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89" name="Google Shape;289;p42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  <p:sp>
        <p:nvSpPr>
          <p:cNvPr id="290" name="Google Shape;290;p42"/>
          <p:cNvSpPr/>
          <p:nvPr/>
        </p:nvSpPr>
        <p:spPr>
          <a:xfrm>
            <a:off x="419650" y="1749775"/>
            <a:ext cx="3863100" cy="2819100"/>
          </a:xfrm>
          <a:prstGeom prst="rect">
            <a:avLst/>
          </a:prstGeom>
          <a:solidFill>
            <a:srgbClr val="434343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1" name="Google Shape;291;p42"/>
          <p:cNvSpPr txBox="1"/>
          <p:nvPr/>
        </p:nvSpPr>
        <p:spPr>
          <a:xfrm>
            <a:off x="516500" y="1904600"/>
            <a:ext cx="3712500" cy="259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1"/>
                </a:solidFill>
                <a:latin typeface="Inconsolata"/>
                <a:ea typeface="Inconsolata"/>
                <a:cs typeface="Inconsolata"/>
                <a:sym typeface="Inconsolata"/>
              </a:rPr>
              <a:t>&lt;links to JS, CSS, Bootstrap&gt;</a:t>
            </a:r>
            <a:endParaRPr sz="1800">
              <a:solidFill>
                <a:schemeClr val="accent1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1"/>
                </a:solidFill>
                <a:latin typeface="Inconsolata"/>
                <a:ea typeface="Inconsolata"/>
                <a:cs typeface="Inconsolata"/>
                <a:sym typeface="Inconsolata"/>
              </a:rPr>
              <a:t>&lt;bunch of html like navbars&gt;</a:t>
            </a:r>
            <a:endParaRPr sz="1800">
              <a:solidFill>
                <a:schemeClr val="accent1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1"/>
                </a:solidFill>
                <a:latin typeface="Inconsolata"/>
                <a:ea typeface="Inconsolata"/>
                <a:cs typeface="Inconsolata"/>
                <a:sym typeface="Inconsolata"/>
              </a:rPr>
              <a:t>&lt;body&gt;</a:t>
            </a:r>
            <a:endParaRPr sz="1800">
              <a:solidFill>
                <a:schemeClr val="accent1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1"/>
                </a:solidFill>
                <a:latin typeface="Inconsolata"/>
                <a:ea typeface="Inconsolata"/>
                <a:cs typeface="Inconsolata"/>
                <a:sym typeface="Inconsolata"/>
              </a:rPr>
              <a:t>  </a:t>
            </a:r>
            <a:r>
              <a:rPr lang="en" sz="1800">
                <a:solidFill>
                  <a:srgbClr val="00FF00"/>
                </a:solidFill>
                <a:latin typeface="Inconsolata"/>
                <a:ea typeface="Inconsolata"/>
                <a:cs typeface="Inconsolata"/>
                <a:sym typeface="Inconsolata"/>
              </a:rPr>
              <a:t>{% block body_block %}</a:t>
            </a:r>
            <a:endParaRPr sz="1800">
              <a:solidFill>
                <a:srgbClr val="00FF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FF00"/>
                </a:solidFill>
                <a:latin typeface="Inconsolata"/>
                <a:ea typeface="Inconsolata"/>
                <a:cs typeface="Inconsolata"/>
                <a:sym typeface="Inconsolata"/>
              </a:rPr>
              <a:t>  {% endblock %}</a:t>
            </a:r>
            <a:endParaRPr sz="1800">
              <a:solidFill>
                <a:srgbClr val="00FF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1"/>
                </a:solidFill>
                <a:latin typeface="Inconsolata"/>
                <a:ea typeface="Inconsolata"/>
                <a:cs typeface="Inconsolata"/>
                <a:sym typeface="Inconsolata"/>
              </a:rPr>
              <a:t>&lt;/body&gt;</a:t>
            </a:r>
            <a:endParaRPr sz="1800">
              <a:solidFill>
                <a:schemeClr val="accent1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1"/>
                </a:solidFill>
                <a:latin typeface="Inconsolata"/>
                <a:ea typeface="Inconsolata"/>
                <a:cs typeface="Inconsolata"/>
                <a:sym typeface="Inconsolata"/>
              </a:rPr>
              <a:t>&lt;/More footer html&gt;</a:t>
            </a:r>
            <a:endParaRPr sz="1800">
              <a:solidFill>
                <a:schemeClr val="accent1"/>
              </a:solidFill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292" name="Google Shape;292;p42"/>
          <p:cNvSpPr/>
          <p:nvPr/>
        </p:nvSpPr>
        <p:spPr>
          <a:xfrm>
            <a:off x="4725600" y="1750650"/>
            <a:ext cx="4356300" cy="2819100"/>
          </a:xfrm>
          <a:prstGeom prst="rect">
            <a:avLst/>
          </a:prstGeom>
          <a:solidFill>
            <a:srgbClr val="434343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3" name="Google Shape;293;p42"/>
          <p:cNvSpPr txBox="1"/>
          <p:nvPr/>
        </p:nvSpPr>
        <p:spPr>
          <a:xfrm>
            <a:off x="4822450" y="1905475"/>
            <a:ext cx="4259400" cy="259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1"/>
                </a:solidFill>
                <a:latin typeface="Inconsolata"/>
                <a:ea typeface="Inconsolata"/>
                <a:cs typeface="Inconsolata"/>
                <a:sym typeface="Inconsolata"/>
              </a:rPr>
              <a:t>&lt;!DOCTYPE html&gt;</a:t>
            </a:r>
            <a:endParaRPr sz="1800">
              <a:solidFill>
                <a:schemeClr val="accent1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FF00"/>
                </a:solidFill>
                <a:latin typeface="Inconsolata"/>
                <a:ea typeface="Inconsolata"/>
                <a:cs typeface="Inconsolata"/>
                <a:sym typeface="Inconsolata"/>
              </a:rPr>
              <a:t>{% extends "basic_app/base.html" %}</a:t>
            </a:r>
            <a:endParaRPr sz="1800">
              <a:solidFill>
                <a:srgbClr val="00FF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FF00"/>
                </a:solidFill>
                <a:latin typeface="Inconsolata"/>
                <a:ea typeface="Inconsolata"/>
                <a:cs typeface="Inconsolata"/>
                <a:sym typeface="Inconsolata"/>
              </a:rPr>
              <a:t>{% block body_block%}</a:t>
            </a:r>
            <a:r>
              <a:rPr lang="en" sz="1800">
                <a:solidFill>
                  <a:srgbClr val="00FF00"/>
                </a:solidFill>
                <a:latin typeface="Inconsolata"/>
                <a:ea typeface="Inconsolata"/>
                <a:cs typeface="Inconsolata"/>
                <a:sym typeface="Inconsolata"/>
              </a:rPr>
              <a:t>  </a:t>
            </a:r>
            <a:endParaRPr sz="1800">
              <a:solidFill>
                <a:srgbClr val="00FF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1"/>
                </a:solidFill>
                <a:latin typeface="Inconsolata"/>
                <a:ea typeface="Inconsolata"/>
                <a:cs typeface="Inconsolata"/>
                <a:sym typeface="Inconsolata"/>
              </a:rPr>
              <a:t>&lt;HTML specific for other.html&gt;</a:t>
            </a:r>
            <a:endParaRPr sz="1800">
              <a:solidFill>
                <a:schemeClr val="accent1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1"/>
                </a:solidFill>
                <a:latin typeface="Inconsolata"/>
                <a:ea typeface="Inconsolata"/>
                <a:cs typeface="Inconsolata"/>
                <a:sym typeface="Inconsolata"/>
              </a:rPr>
              <a:t>&lt;HTML specific for other.html&gt;</a:t>
            </a:r>
            <a:endParaRPr sz="1800">
              <a:solidFill>
                <a:srgbClr val="00FF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FF00"/>
                </a:solidFill>
                <a:latin typeface="Inconsolata"/>
                <a:ea typeface="Inconsolata"/>
                <a:cs typeface="Inconsolata"/>
                <a:sym typeface="Inconsolata"/>
              </a:rPr>
              <a:t>{% endblock %}</a:t>
            </a:r>
            <a:endParaRPr sz="1800">
              <a:solidFill>
                <a:srgbClr val="00FF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accent1"/>
              </a:solidFill>
              <a:latin typeface="Inconsolata"/>
              <a:ea typeface="Inconsolata"/>
              <a:cs typeface="Inconsolata"/>
              <a:sym typeface="Inconsolata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43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99" name="Google Shape;299;p4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walk through a basic example of template inheritance.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00" name="Google Shape;300;p4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01" name="Google Shape;301;p4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Template Inheritance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Code Examples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07" name="Google Shape;307;p4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Django Level Four</a:t>
            </a:r>
            <a:endParaRPr/>
          </a:p>
        </p:txBody>
      </p:sp>
      <p:pic>
        <p:nvPicPr>
          <p:cNvPr descr="watermark.jpg" id="308" name="Google Shape;308;p4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09" name="Google Shape;309;p4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45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Templates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 Features and Filters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15" name="Google Shape;315;p45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Django Level Four</a:t>
            </a:r>
            <a:endParaRPr/>
          </a:p>
        </p:txBody>
      </p:sp>
      <p:pic>
        <p:nvPicPr>
          <p:cNvPr descr="watermark.jpg" id="316" name="Google Shape;316;p4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17" name="Google Shape;317;p4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46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23" name="Google Shape;323;p4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Before we complete Django Level Four and our understanding of templates, let’s quickly touch upon Django Template Filters!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24" name="Google Shape;324;p4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25" name="Google Shape;325;p4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47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1" name="Google Shape;331;p4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Imagine that you had some information from your model that you wished to use across various views/pages.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But perhaps you wanted to make a slight edit to the information before injecting it, like string operations, or arithmetic.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32" name="Google Shape;332;p4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33" name="Google Shape;333;p4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8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9" name="Google Shape;339;p4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Luckily Django provides a ton of easy to implement template filters that allow you to effect the injection before displaying it to the user.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allows for flexibility from a single source!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40" name="Google Shape;340;p4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41" name="Google Shape;341;p4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49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47" name="Google Shape;347;p4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general form for a template filter is: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914400" rtl="0">
              <a:spcBef>
                <a:spcPts val="0"/>
              </a:spcBef>
              <a:spcAft>
                <a:spcPts val="0"/>
              </a:spcAft>
              <a:buSzPts val="3000"/>
              <a:buFont typeface="Inconsolata"/>
              <a:buChar char="○"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{{ value | filter:”parameter” }}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Not all filters take in parameters.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Many of these filters are based off of common built-in Python functions so you will be already familiar with them! 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48" name="Google Shape;348;p49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49" name="Google Shape;349;p49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50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55" name="Google Shape;355;p5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show you the documentation on them so you know how to reference all of them!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Later we will show you how to create your own filters!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56" name="Google Shape;356;p50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57" name="Google Shape;357;p50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51"/>
          <p:cNvSpPr txBox="1"/>
          <p:nvPr>
            <p:ph type="ctrTitle"/>
          </p:nvPr>
        </p:nvSpPr>
        <p:spPr>
          <a:xfrm>
            <a:off x="-76200" y="744575"/>
            <a:ext cx="92202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latin typeface="Inconsolata"/>
                <a:ea typeface="Inconsolata"/>
                <a:cs typeface="Inconsolata"/>
                <a:sym typeface="Inconsolata"/>
              </a:rPr>
              <a:t>docs.djangoproject.com/en/1.10/topics/templates</a:t>
            </a:r>
            <a:endParaRPr b="1" sz="30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363" name="Google Shape;363;p51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Go to this link! Or just Google Search:</a:t>
            </a:r>
            <a:endParaRPr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Django+Templates</a:t>
            </a:r>
            <a:endParaRPr/>
          </a:p>
        </p:txBody>
      </p:sp>
      <p:pic>
        <p:nvPicPr>
          <p:cNvPr descr="watermark.jpg" id="364" name="Google Shape;364;p51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65" name="Google Shape;365;p51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5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Template Filters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Coding Example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71" name="Google Shape;371;p5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Django Level Four</a:t>
            </a:r>
            <a:endParaRPr/>
          </a:p>
        </p:txBody>
      </p:sp>
      <p:pic>
        <p:nvPicPr>
          <p:cNvPr descr="watermark.jpg" id="372" name="Google Shape;372;p52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73" name="Google Shape;373;p52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