
<file path=[Content_Types].xml><?xml version="1.0" encoding="utf-8"?>
<Types xmlns="http://schemas.openxmlformats.org/package/2006/content-types">
  <Default ContentType="image/jpeg" Extension="jpg"/>
  <Default ContentType="application/x-fontdata" Extension="fntdata"/>
  <Default ContentType="application/xml" Extension="xml"/>
  <Default ContentType="application/vnd.openxmlformats-package.relationships+xml" Extension="rels"/>
  <Override ContentType="application/vnd.openxmlformats-officedocument.presentationml.notesSlide+xml" PartName="/ppt/notesSlides/notesSlide32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33.xml"/>
  <Override ContentType="application/vnd.openxmlformats-officedocument.presentationml.notesSlide+xml" PartName="/ppt/notesSlides/notesSlide41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24.xml"/>
  <Override ContentType="application/vnd.openxmlformats-officedocument.presentationml.notesSlide+xml" PartName="/ppt/notesSlides/notesSlide50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42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34.xml"/>
  <Override ContentType="application/vnd.openxmlformats-officedocument.presentationml.notesSlide+xml" PartName="/ppt/notesSlides/notesSlide51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25.xml"/>
  <Override ContentType="application/vnd.openxmlformats-officedocument.presentationml.notesSlide+xml" PartName="/ppt/notesSlides/notesSlide43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56.xml"/>
  <Override ContentType="application/vnd.openxmlformats-officedocument.presentationml.notesSlide+xml" PartName="/ppt/notesSlides/notesSlide30.xml"/>
  <Override ContentType="application/vnd.openxmlformats-officedocument.presentationml.notesSlide+xml" PartName="/ppt/notesSlides/notesSlide26.xml"/>
  <Override ContentType="application/vnd.openxmlformats-officedocument.presentationml.notesSlide+xml" PartName="/ppt/notesSlides/notesSlide39.xml"/>
  <Override ContentType="application/vnd.openxmlformats-officedocument.presentationml.notesSlide+xml" PartName="/ppt/notesSlides/notesSlide31.xml"/>
  <Override ContentType="application/vnd.openxmlformats-officedocument.presentationml.notesSlide+xml" PartName="/ppt/notesSlides/notesSlide44.xml"/>
  <Override ContentType="application/vnd.openxmlformats-officedocument.presentationml.notesSlide+xml" PartName="/ppt/notesSlides/notesSlide27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37.xml"/>
  <Override ContentType="application/vnd.openxmlformats-officedocument.presentationml.notesSlide+xml" PartName="/ppt/notesSlides/notesSlide29.xml"/>
  <Override ContentType="application/vnd.openxmlformats-officedocument.presentationml.notesSlide+xml" PartName="/ppt/notesSlides/notesSlide54.xml"/>
  <Override ContentType="application/vnd.openxmlformats-officedocument.presentationml.notesSlide+xml" PartName="/ppt/notesSlides/notesSlide45.xml"/>
  <Override ContentType="application/vnd.openxmlformats-officedocument.presentationml.notesSlide+xml" PartName="/ppt/notesSlides/notesSlide46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28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55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20.xml"/>
  <Override ContentType="application/vnd.openxmlformats-officedocument.presentationml.notesSlide+xml" PartName="/ppt/notesSlides/notesSlide47.xml"/>
  <Override ContentType="application/vnd.openxmlformats-officedocument.presentationml.notesSlide+xml" PartName="/ppt/notesSlides/notesSlide21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38.xml"/>
  <Override ContentType="application/vnd.openxmlformats-officedocument.presentationml.notesSlide+xml" PartName="/ppt/notesSlides/notesSlide18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48.xml"/>
  <Override ContentType="application/vnd.openxmlformats-officedocument.presentationml.notesSlide+xml" PartName="/ppt/notesSlides/notesSlide22.xml"/>
  <Override ContentType="application/vnd.openxmlformats-officedocument.presentationml.notesSlide+xml" PartName="/ppt/notesSlides/notesSlide52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35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36.xml"/>
  <Override ContentType="application/vnd.openxmlformats-officedocument.presentationml.notesSlide+xml" PartName="/ppt/notesSlides/notesSlide49.xml"/>
  <Override ContentType="application/vnd.openxmlformats-officedocument.presentationml.notesSlide+xml" PartName="/ppt/notesSlides/notesSlide19.xml"/>
  <Override ContentType="application/vnd.openxmlformats-officedocument.presentationml.notesSlide+xml" PartName="/ppt/notesSlides/notesSlide53.xml"/>
  <Override ContentType="application/vnd.openxmlformats-officedocument.presentationml.notesSlide+xml" PartName="/ppt/notesSlides/notesSlide40.xml"/>
  <Override ContentType="application/vnd.openxmlformats-officedocument.presentationml.notesSlide+xml" PartName="/ppt/notesSlides/notesSlide23.xml"/>
  <Override ContentType="application/vnd.openxmlformats-officedocument.presentationml.notesSlide+xml" PartName="/ppt/notesSlides/notesSlide10.xml"/>
  <Override ContentType="application/vnd.openxmlformats-officedocument.presentationml.tableStyles+xml" PartName="/ppt/tableStyles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8.xml"/>
  <Override ContentType="application/vnd.openxmlformats-officedocument.presentationml.slide+xml" PartName="/ppt/slides/slide43.xml"/>
  <Override ContentType="application/vnd.openxmlformats-officedocument.presentationml.slide+xml" PartName="/ppt/slides/slide35.xml"/>
  <Override ContentType="application/vnd.openxmlformats-officedocument.presentationml.slide+xml" PartName="/ppt/slides/slide52.xml"/>
  <Override ContentType="application/vnd.openxmlformats-officedocument.presentationml.slide+xml" PartName="/ppt/slides/slide26.xml"/>
  <Override ContentType="application/vnd.openxmlformats-officedocument.presentationml.slide+xml" PartName="/ppt/slides/slide19.xml"/>
  <Override ContentType="application/vnd.openxmlformats-officedocument.presentationml.slide+xml" PartName="/ppt/slides/slide3.xml"/>
  <Override ContentType="application/vnd.openxmlformats-officedocument.presentationml.slide+xml" PartName="/ppt/slides/slide5.xml"/>
  <Override ContentType="application/vnd.openxmlformats-officedocument.presentationml.slide+xml" PartName="/ppt/slides/slide17.xml"/>
  <Override ContentType="application/vnd.openxmlformats-officedocument.presentationml.slide+xml" PartName="/ppt/slides/slide42.xml"/>
  <Override ContentType="application/vnd.openxmlformats-officedocument.presentationml.slide+xml" PartName="/ppt/slides/slide25.xml"/>
  <Override ContentType="application/vnd.openxmlformats-officedocument.presentationml.slide+xml" PartName="/ppt/slides/slide50.xml"/>
  <Override ContentType="application/vnd.openxmlformats-officedocument.presentationml.slide+xml" PartName="/ppt/slides/slide34.xml"/>
  <Override ContentType="application/vnd.openxmlformats-officedocument.presentationml.slide+xml" PartName="/ppt/slides/slide33.xml"/>
  <Override ContentType="application/vnd.openxmlformats-officedocument.presentationml.slide+xml" PartName="/ppt/slides/slide51.xml"/>
  <Override ContentType="application/vnd.openxmlformats-officedocument.presentationml.slide+xml" PartName="/ppt/slides/slide16.xml"/>
  <Override ContentType="application/vnd.openxmlformats-officedocument.presentationml.slide+xml" PartName="/ppt/slides/slide24.xml"/>
  <Override ContentType="application/vnd.openxmlformats-officedocument.presentationml.slide+xml" PartName="/ppt/slides/slide11.xml"/>
  <Override ContentType="application/vnd.openxmlformats-officedocument.presentationml.slide+xml" PartName="/ppt/slides/slide37.xml"/>
  <Override ContentType="application/vnd.openxmlformats-officedocument.presentationml.slide+xml" PartName="/ppt/slides/slide41.xml"/>
  <Override ContentType="application/vnd.openxmlformats-officedocument.presentationml.slide+xml" PartName="/ppt/slides/slide7.xml"/>
  <Override ContentType="application/vnd.openxmlformats-officedocument.presentationml.slide+xml" PartName="/ppt/slides/slide54.xml"/>
  <Override ContentType="application/vnd.openxmlformats-officedocument.presentationml.slide+xml" PartName="/ppt/slides/slide36.xml"/>
  <Override ContentType="application/vnd.openxmlformats-officedocument.presentationml.slide+xml" PartName="/ppt/slides/slide23.xml"/>
  <Override ContentType="application/vnd.openxmlformats-officedocument.presentationml.slide+xml" PartName="/ppt/slides/slide49.xml"/>
  <Override ContentType="application/vnd.openxmlformats-officedocument.presentationml.slide+xml" PartName="/ppt/slides/slide10.xml"/>
  <Override ContentType="application/vnd.openxmlformats-officedocument.presentationml.slide+xml" PartName="/ppt/slides/slide6.xml"/>
  <Override ContentType="application/vnd.openxmlformats-officedocument.presentationml.slide+xml" PartName="/ppt/slides/slide53.xml"/>
  <Override ContentType="application/vnd.openxmlformats-officedocument.presentationml.slide+xml" PartName="/ppt/slides/slide40.xml"/>
  <Override ContentType="application/vnd.openxmlformats-officedocument.presentationml.slide+xml" PartName="/ppt/slides/slide48.xml"/>
  <Override ContentType="application/vnd.openxmlformats-officedocument.presentationml.slide+xml" PartName="/ppt/slides/slide30.xml"/>
  <Override ContentType="application/vnd.openxmlformats-officedocument.presentationml.slide+xml" PartName="/ppt/slides/slide22.xml"/>
  <Override ContentType="application/vnd.openxmlformats-officedocument.presentationml.slide+xml" PartName="/ppt/slides/slide39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6.xml"/>
  <Override ContentType="application/vnd.openxmlformats-officedocument.presentationml.slide+xml" PartName="/ppt/slides/slide12.xml"/>
  <Override ContentType="application/vnd.openxmlformats-officedocument.presentationml.slide+xml" PartName="/ppt/slides/slide47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slide+xml" PartName="/ppt/slides/slide38.xml"/>
  <Override ContentType="application/vnd.openxmlformats-officedocument.presentationml.slide+xml" PartName="/ppt/slides/slide46.xml"/>
  <Override ContentType="application/vnd.openxmlformats-officedocument.presentationml.slide+xml" PartName="/ppt/slides/slide8.xml"/>
  <Override ContentType="application/vnd.openxmlformats-officedocument.presentationml.slide+xml" PartName="/ppt/slides/slide55.xml"/>
  <Override ContentType="application/vnd.openxmlformats-officedocument.presentationml.slide+xml" PartName="/ppt/slides/slide29.xml"/>
  <Override ContentType="application/vnd.openxmlformats-officedocument.presentationml.slide+xml" PartName="/ppt/slides/slide32.xml"/>
  <Override ContentType="application/vnd.openxmlformats-officedocument.presentationml.slide+xml" PartName="/ppt/slides/slide1.xml"/>
  <Override ContentType="application/vnd.openxmlformats-officedocument.presentationml.slide+xml" PartName="/ppt/slides/slide45.xml"/>
  <Override ContentType="application/vnd.openxmlformats-officedocument.presentationml.slide+xml" PartName="/ppt/slides/slide28.xml"/>
  <Override ContentType="application/vnd.openxmlformats-officedocument.presentationml.slide+xml" PartName="/ppt/slides/slide15.xml"/>
  <Override ContentType="application/vnd.openxmlformats-officedocument.presentationml.slide+xml" PartName="/ppt/slides/slide31.xml"/>
  <Override ContentType="application/vnd.openxmlformats-officedocument.presentationml.slide+xml" PartName="/ppt/slides/slide27.xml"/>
  <Override ContentType="application/vnd.openxmlformats-officedocument.presentationml.slide+xml" PartName="/ppt/slides/slide2.xml"/>
  <Override ContentType="application/vnd.openxmlformats-officedocument.presentationml.slide+xml" PartName="/ppt/slides/slide44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autoCompressPictures="0" embedTrueTypeFonts="1" strictFirstAndLastChars="0" saveSubsetFonts="1">
  <p:sldMasterIdLst>
    <p:sldMasterId id="2147483659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  <p:sldId id="277" r:id="rId27"/>
    <p:sldId id="278" r:id="rId28"/>
    <p:sldId id="279" r:id="rId29"/>
    <p:sldId id="280" r:id="rId30"/>
    <p:sldId id="281" r:id="rId31"/>
    <p:sldId id="282" r:id="rId32"/>
    <p:sldId id="283" r:id="rId33"/>
    <p:sldId id="284" r:id="rId34"/>
    <p:sldId id="285" r:id="rId35"/>
    <p:sldId id="286" r:id="rId36"/>
    <p:sldId id="287" r:id="rId37"/>
    <p:sldId id="288" r:id="rId38"/>
    <p:sldId id="289" r:id="rId39"/>
    <p:sldId id="290" r:id="rId40"/>
    <p:sldId id="291" r:id="rId41"/>
    <p:sldId id="292" r:id="rId42"/>
    <p:sldId id="293" r:id="rId43"/>
    <p:sldId id="294" r:id="rId44"/>
    <p:sldId id="295" r:id="rId45"/>
    <p:sldId id="296" r:id="rId46"/>
    <p:sldId id="297" r:id="rId47"/>
    <p:sldId id="298" r:id="rId48"/>
    <p:sldId id="299" r:id="rId49"/>
    <p:sldId id="300" r:id="rId50"/>
    <p:sldId id="301" r:id="rId51"/>
    <p:sldId id="302" r:id="rId52"/>
    <p:sldId id="303" r:id="rId53"/>
    <p:sldId id="304" r:id="rId54"/>
    <p:sldId id="305" r:id="rId55"/>
    <p:sldId id="306" r:id="rId56"/>
    <p:sldId id="307" r:id="rId57"/>
    <p:sldId id="308" r:id="rId58"/>
    <p:sldId id="309" r:id="rId59"/>
    <p:sldId id="310" r:id="rId60"/>
    <p:sldId id="311" r:id="rId61"/>
  </p:sldIdLst>
  <p:sldSz cy="5143500" cx="9144000"/>
  <p:notesSz cx="6858000" cy="9144000"/>
  <p:embeddedFontLst>
    <p:embeddedFont>
      <p:font typeface="Inconsolata"/>
      <p:regular r:id="rId62"/>
      <p:bold r:id="rId63"/>
    </p:embeddedFont>
    <p:embeddedFont>
      <p:font typeface="Montserrat"/>
      <p:regular r:id="rId64"/>
      <p:bold r:id="rId65"/>
      <p:italic r:id="rId66"/>
      <p:boldItalic r:id="rId67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/>
</file>

<file path=ppt/tableStyles.xml><?xml version="1.0" encoding="utf-8"?>
<a:tblStyleLst xmlns:a="http://schemas.openxmlformats.org/drawingml/2006/main" xmlns:r="http://schemas.openxmlformats.org/officeDocument/2006/relationships" def="{88C7143F-9766-475C-8790-09A355FB4733}">
  <a:tblStyle styleId="{88C7143F-9766-475C-8790-09A355FB4733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left>
          <a:right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right>
          <a:top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top>
          <a:bottom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bottom>
          <a:insideH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insideH>
          <a:insideV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insideV>
        </a:tcBdr>
      </a:tcStyle>
    </a:wholeTbl>
    <a:band1H>
      <a:tcTxStyle/>
    </a:band1H>
    <a:band2H>
      <a:tcTxStyle/>
    </a:band2H>
    <a:band1V>
      <a:tcTxStyle/>
    </a:band1V>
    <a:band2V>
      <a:tcTxStyle/>
    </a:band2V>
    <a:lastCol>
      <a:tcTxStyle/>
    </a:lastCol>
    <a:firstCol>
      <a:tcTxStyle/>
    </a:firstCol>
    <a:lastRow>
      <a:tcTxStyle/>
    </a:lastRow>
    <a:seCell>
      <a:tcTxStyle/>
    </a:seCell>
    <a:swCell>
      <a:tcTxStyle/>
    </a:swCell>
    <a:firstRow>
      <a:tcTxStyle/>
    </a:firstRow>
    <a:neCell>
      <a:tcTxStyle/>
    </a:neCell>
    <a:nwCell>
      <a:tcTxStyle/>
    </a:nwCell>
  </a:tblStyle>
</a:tblStyleLst>
</file>

<file path=ppt/_rels/presentation.xml.rels><?xml version="1.0" encoding="UTF-8" standalone="yes"?><Relationships xmlns="http://schemas.openxmlformats.org/package/2006/relationships"><Relationship Id="rId40" Type="http://schemas.openxmlformats.org/officeDocument/2006/relationships/slide" Target="slides/slide35.xml"/><Relationship Id="rId42" Type="http://schemas.openxmlformats.org/officeDocument/2006/relationships/slide" Target="slides/slide37.xml"/><Relationship Id="rId41" Type="http://schemas.openxmlformats.org/officeDocument/2006/relationships/slide" Target="slides/slide36.xml"/><Relationship Id="rId44" Type="http://schemas.openxmlformats.org/officeDocument/2006/relationships/slide" Target="slides/slide39.xml"/><Relationship Id="rId43" Type="http://schemas.openxmlformats.org/officeDocument/2006/relationships/slide" Target="slides/slide38.xml"/><Relationship Id="rId46" Type="http://schemas.openxmlformats.org/officeDocument/2006/relationships/slide" Target="slides/slide41.xml"/><Relationship Id="rId45" Type="http://schemas.openxmlformats.org/officeDocument/2006/relationships/slide" Target="slides/slide40.xml"/><Relationship Id="rId1" Type="http://schemas.openxmlformats.org/officeDocument/2006/relationships/theme" Target="theme/theme1.xml"/><Relationship Id="rId2" Type="http://schemas.openxmlformats.org/officeDocument/2006/relationships/presProps" Target="presProps.xml"/><Relationship Id="rId3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48" Type="http://schemas.openxmlformats.org/officeDocument/2006/relationships/slide" Target="slides/slide43.xml"/><Relationship Id="rId47" Type="http://schemas.openxmlformats.org/officeDocument/2006/relationships/slide" Target="slides/slide42.xml"/><Relationship Id="rId49" Type="http://schemas.openxmlformats.org/officeDocument/2006/relationships/slide" Target="slides/slide44.xml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31" Type="http://schemas.openxmlformats.org/officeDocument/2006/relationships/slide" Target="slides/slide26.xml"/><Relationship Id="rId30" Type="http://schemas.openxmlformats.org/officeDocument/2006/relationships/slide" Target="slides/slide25.xml"/><Relationship Id="rId33" Type="http://schemas.openxmlformats.org/officeDocument/2006/relationships/slide" Target="slides/slide28.xml"/><Relationship Id="rId32" Type="http://schemas.openxmlformats.org/officeDocument/2006/relationships/slide" Target="slides/slide27.xml"/><Relationship Id="rId35" Type="http://schemas.openxmlformats.org/officeDocument/2006/relationships/slide" Target="slides/slide30.xml"/><Relationship Id="rId34" Type="http://schemas.openxmlformats.org/officeDocument/2006/relationships/slide" Target="slides/slide29.xml"/><Relationship Id="rId37" Type="http://schemas.openxmlformats.org/officeDocument/2006/relationships/slide" Target="slides/slide32.xml"/><Relationship Id="rId36" Type="http://schemas.openxmlformats.org/officeDocument/2006/relationships/slide" Target="slides/slide31.xml"/><Relationship Id="rId39" Type="http://schemas.openxmlformats.org/officeDocument/2006/relationships/slide" Target="slides/slide34.xml"/><Relationship Id="rId38" Type="http://schemas.openxmlformats.org/officeDocument/2006/relationships/slide" Target="slides/slide33.xml"/><Relationship Id="rId62" Type="http://schemas.openxmlformats.org/officeDocument/2006/relationships/font" Target="fonts/Inconsolata-regular.fntdata"/><Relationship Id="rId61" Type="http://schemas.openxmlformats.org/officeDocument/2006/relationships/slide" Target="slides/slide56.xml"/><Relationship Id="rId20" Type="http://schemas.openxmlformats.org/officeDocument/2006/relationships/slide" Target="slides/slide15.xml"/><Relationship Id="rId64" Type="http://schemas.openxmlformats.org/officeDocument/2006/relationships/font" Target="fonts/Montserrat-regular.fntdata"/><Relationship Id="rId63" Type="http://schemas.openxmlformats.org/officeDocument/2006/relationships/font" Target="fonts/Inconsolata-bold.fntdata"/><Relationship Id="rId22" Type="http://schemas.openxmlformats.org/officeDocument/2006/relationships/slide" Target="slides/slide17.xml"/><Relationship Id="rId66" Type="http://schemas.openxmlformats.org/officeDocument/2006/relationships/font" Target="fonts/Montserrat-italic.fntdata"/><Relationship Id="rId21" Type="http://schemas.openxmlformats.org/officeDocument/2006/relationships/slide" Target="slides/slide16.xml"/><Relationship Id="rId65" Type="http://schemas.openxmlformats.org/officeDocument/2006/relationships/font" Target="fonts/Montserrat-bold.fntdata"/><Relationship Id="rId24" Type="http://schemas.openxmlformats.org/officeDocument/2006/relationships/slide" Target="slides/slide19.xml"/><Relationship Id="rId23" Type="http://schemas.openxmlformats.org/officeDocument/2006/relationships/slide" Target="slides/slide18.xml"/><Relationship Id="rId67" Type="http://schemas.openxmlformats.org/officeDocument/2006/relationships/font" Target="fonts/Montserrat-boldItalic.fntdata"/><Relationship Id="rId60" Type="http://schemas.openxmlformats.org/officeDocument/2006/relationships/slide" Target="slides/slide55.xml"/><Relationship Id="rId26" Type="http://schemas.openxmlformats.org/officeDocument/2006/relationships/slide" Target="slides/slide21.xml"/><Relationship Id="rId25" Type="http://schemas.openxmlformats.org/officeDocument/2006/relationships/slide" Target="slides/slide20.xml"/><Relationship Id="rId28" Type="http://schemas.openxmlformats.org/officeDocument/2006/relationships/slide" Target="slides/slide23.xml"/><Relationship Id="rId27" Type="http://schemas.openxmlformats.org/officeDocument/2006/relationships/slide" Target="slides/slide22.xml"/><Relationship Id="rId29" Type="http://schemas.openxmlformats.org/officeDocument/2006/relationships/slide" Target="slides/slide24.xml"/><Relationship Id="rId51" Type="http://schemas.openxmlformats.org/officeDocument/2006/relationships/slide" Target="slides/slide46.xml"/><Relationship Id="rId50" Type="http://schemas.openxmlformats.org/officeDocument/2006/relationships/slide" Target="slides/slide45.xml"/><Relationship Id="rId53" Type="http://schemas.openxmlformats.org/officeDocument/2006/relationships/slide" Target="slides/slide48.xml"/><Relationship Id="rId52" Type="http://schemas.openxmlformats.org/officeDocument/2006/relationships/slide" Target="slides/slide47.xml"/><Relationship Id="rId11" Type="http://schemas.openxmlformats.org/officeDocument/2006/relationships/slide" Target="slides/slide6.xml"/><Relationship Id="rId55" Type="http://schemas.openxmlformats.org/officeDocument/2006/relationships/slide" Target="slides/slide50.xml"/><Relationship Id="rId10" Type="http://schemas.openxmlformats.org/officeDocument/2006/relationships/slide" Target="slides/slide5.xml"/><Relationship Id="rId54" Type="http://schemas.openxmlformats.org/officeDocument/2006/relationships/slide" Target="slides/slide49.xml"/><Relationship Id="rId13" Type="http://schemas.openxmlformats.org/officeDocument/2006/relationships/slide" Target="slides/slide8.xml"/><Relationship Id="rId57" Type="http://schemas.openxmlformats.org/officeDocument/2006/relationships/slide" Target="slides/slide52.xml"/><Relationship Id="rId12" Type="http://schemas.openxmlformats.org/officeDocument/2006/relationships/slide" Target="slides/slide7.xml"/><Relationship Id="rId56" Type="http://schemas.openxmlformats.org/officeDocument/2006/relationships/slide" Target="slides/slide51.xml"/><Relationship Id="rId15" Type="http://schemas.openxmlformats.org/officeDocument/2006/relationships/slide" Target="slides/slide10.xml"/><Relationship Id="rId59" Type="http://schemas.openxmlformats.org/officeDocument/2006/relationships/slide" Target="slides/slide54.xml"/><Relationship Id="rId14" Type="http://schemas.openxmlformats.org/officeDocument/2006/relationships/slide" Target="slides/slide9.xml"/><Relationship Id="rId58" Type="http://schemas.openxmlformats.org/officeDocument/2006/relationships/slide" Target="slides/slide53.xml"/><Relationship Id="rId17" Type="http://schemas.openxmlformats.org/officeDocument/2006/relationships/slide" Target="slides/slide12.xml"/><Relationship Id="rId16" Type="http://schemas.openxmlformats.org/officeDocument/2006/relationships/slide" Target="slides/slide11.xml"/><Relationship Id="rId19" Type="http://schemas.openxmlformats.org/officeDocument/2006/relationships/slide" Target="slides/slide14.xml"/><Relationship Id="rId18" Type="http://schemas.openxmlformats.org/officeDocument/2006/relationships/slide" Target="slides/slide1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58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g1c0099f3d2_0_10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0" name="Google Shape;60;g1c0099f3d2_0_10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66" name="Shape 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Google Shape;67;g1eb6aa05af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8" name="Google Shape;68;g1eb6aa05af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74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g1c4e07dad0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6" name="Google Shape;76;g1c4e07dad0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82" name="Shape 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Google Shape;83;g1c4e07dad9_0_3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4" name="Google Shape;84;g1c4e07dad9_0_3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90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g1c4e07dad9_0_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2" name="Google Shape;92;g1c4e07dad9_0_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98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g1c4e07dad0_0_1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0" name="Google Shape;100;g1c4e07dad0_0_1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06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Google Shape;107;g1c4e07dad0_0_2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8" name="Google Shape;108;g1c4e07dad0_0_2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14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g1c4e07dad0_0_2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6" name="Google Shape;116;g1c4e07dad0_0_2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22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g1c4e07dad9_0_1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4" name="Google Shape;124;g1c4e07dad9_0_1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30" name="Shape 1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Google Shape;131;g1c4e07dad9_0_2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2" name="Google Shape;132;g1c4e07dad9_0_2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38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Google Shape;139;g1c4e07dad9_0_2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0" name="Google Shape;140;g1c4e07dad9_0_2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47" name="Shape 1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Google Shape;148;g1c4e07dad9_0_4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9" name="Google Shape;149;g1c4e07dad9_0_4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56" name="Shape 1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" name="Google Shape;157;g1c4e07dad9_0_5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8" name="Google Shape;158;g1c4e07dad9_0_5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65" name="Shape 1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Google Shape;166;g1c4e07dad9_0_6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7" name="Google Shape;167;g1c4e07dad9_0_6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74" name="Shape 1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Google Shape;175;g1c4e07dad9_0_6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6" name="Google Shape;176;g1c4e07dad9_0_6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83" name="Shape 1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" name="Google Shape;184;g1c4e07dad9_0_7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5" name="Google Shape;185;g1c4e07dad9_0_7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93" name="Shape 1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" name="Google Shape;194;g1c4e07dad9_0_8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5" name="Google Shape;195;g1c4e07dad9_0_8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203" name="Shape 2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" name="Google Shape;204;g1c4e07dad9_0_10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5" name="Google Shape;205;g1c4e07dad9_0_10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213" name="Shape 2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4" name="Google Shape;214;g1c4e07dad9_0_11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5" name="Google Shape;215;g1c4e07dad9_0_11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223" name="Shape 2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4" name="Google Shape;224;g1c4e07dad9_0_9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25" name="Google Shape;225;g1c4e07dad9_0_9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233" name="Shape 2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4" name="Google Shape;234;g1c4e07dad9_0_12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35" name="Google Shape;235;g1c4e07dad9_0_12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243" name="Shape 2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4" name="Google Shape;244;g1c4e07dad9_0_13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5" name="Google Shape;245;g1c4e07dad9_0_13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251" name="Shape 2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2" name="Google Shape;252;g1c4e07dad9_0_14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53" name="Google Shape;253;g1c4e07dad9_0_14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259" name="Shape 2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0" name="Google Shape;260;g1c4e07dad9_0_14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61" name="Google Shape;261;g1c4e07dad9_0_14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267" name="Shape 2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8" name="Google Shape;268;g1c4e07dad9_0_16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69" name="Google Shape;269;g1c4e07dad9_0_16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275" name="Shape 2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" name="Google Shape;276;g1c6243e742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77" name="Google Shape;277;g1c6243e742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283" name="Shape 2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4" name="Google Shape;284;g1c6243e742_0_2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85" name="Google Shape;285;g1c6243e742_0_2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291" name="Shape 2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2" name="Google Shape;292;g1c6243e742_0_3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93" name="Google Shape;293;g1c6243e742_0_3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299" name="Shape 2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0" name="Google Shape;300;g1c6243e742_0_4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01" name="Google Shape;301;g1c6243e742_0_4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307" name="Shape 3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8" name="Google Shape;308;g1c4e07dad9_0_16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09" name="Google Shape;309;g1c4e07dad9_0_16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315" name="Shape 3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6" name="Google Shape;316;g1c6243e742_0_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17" name="Google Shape;317;g1c6243e742_0_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323" name="Shape 3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4" name="Google Shape;324;g1c6243e742_0_1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25" name="Google Shape;325;g1c6243e742_0_1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331" name="Shape 3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2" name="Google Shape;332;g1c4e07dad9_0_15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33" name="Google Shape;333;g1c4e07dad9_0_15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339" name="Shape 3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0" name="Google Shape;340;g1c4e07dad9_0_17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41" name="Google Shape;341;g1c4e07dad9_0_17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347" name="Shape 3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" name="Google Shape;348;g1eb6aa05af_0_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49" name="Google Shape;349;g1eb6aa05af_0_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355" name="Shape 3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6" name="Google Shape;356;g1eb6aa05af_0_1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57" name="Google Shape;357;g1eb6aa05af_0_1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363" name="Shape 3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4" name="Google Shape;364;g1eb6aa05af_0_2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65" name="Google Shape;365;g1eb6aa05af_0_2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371" name="Shape 3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2" name="Google Shape;372;g1eb6aa05af_0_2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73" name="Google Shape;373;g1eb6aa05af_0_2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379" name="Shape 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0" name="Google Shape;380;g1c6243e742_0_5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81" name="Google Shape;381;g1c6243e742_0_5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387" name="Shape 3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8" name="Google Shape;388;g1c4e07dad0_0_3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89" name="Google Shape;389;g1c4e07dad0_0_3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395" name="Shape 3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6" name="Google Shape;396;g1c6243e742_0_6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97" name="Google Shape;397;g1c6243e742_0_6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403" name="Shape 4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4" name="Google Shape;404;g1c6243e742_0_7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05" name="Google Shape;405;g1c6243e742_0_7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411" name="Shape 4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2" name="Google Shape;412;g1c6243e742_0_8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13" name="Google Shape;413;g1c6243e742_0_8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419" name="Shape 4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0" name="Google Shape;420;g1c6243e742_0_8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21" name="Google Shape;421;g1c6243e742_0_8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427" name="Shape 4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8" name="Google Shape;428;g1c6243e742_0_9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29" name="Google Shape;429;g1c6243e742_0_9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435" name="Shape 4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6" name="Google Shape;436;g1c6243e742_0_10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37" name="Google Shape;437;g1c6243e742_0_10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443" name="Shape 4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4" name="Google Shape;444;g1c6243e742_0_12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45" name="Google Shape;445;g1c6243e742_0_12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451" name="Shape 4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2" name="Google Shape;452;g1c6243e742_0_13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53" name="Google Shape;453;g1c6243e742_0_13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459" name="Shape 4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" name="Google Shape;460;g1c6243e742_0_10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61" name="Google Shape;461;g1c6243e742_0_10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466" name="Shape 4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7" name="Google Shape;467;g1c6243e742_0_11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68" name="Google Shape;468;g1c6243e742_0_11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474" name="Shape 4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5" name="Google Shape;475;g1eb6aa05af_0_3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76" name="Google Shape;476;g1eb6aa05af_0_3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482" name="Shape 4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3" name="Google Shape;483;g1eb6aa05af_0_4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84" name="Google Shape;484;g1eb6aa05af_0_4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490" name="Shape 4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" name="Google Shape;491;g1eb6aa05af_0_4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92" name="Google Shape;492;g1eb6aa05af_0_4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498" name="Shape 4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9" name="Google Shape;499;g1ebbbde50c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00" name="Google Shape;500;g1ebbbde50c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506" name="Shape 5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7" name="Google Shape;507;g1eb6aa05af_0_6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08" name="Google Shape;508;g1eb6aa05af_0_6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/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11" name="Google Shape;11;p2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/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12" name="Google Shape;12;p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Section header" type="secHead">
  <p:cSld name="SECTION_HEADER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/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anchorCtr="0" anchor="ctr" bIns="91425" lIns="91425" spcFirstLastPara="1" rIns="91425" wrap="square" tIns="91425"/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5" name="Google Shape;15;p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and body" type="tx">
  <p:cSld name="TITLE_AND_BODY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/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8" name="Google Shape;18;p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/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19" name="Google Shape;19;p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and two columns" type="twoColTx">
  <p:cSld name="TITLE_AND_TWO_COLUMNS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/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2" name="Google Shape;22;p5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/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3" name="Google Shape;23;p5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/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4" name="Google Shape;24;p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only" type="titleOnly">
  <p:cSld name="TITLE_ONLY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/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7" name="Google Shape;27;p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One column text">
  <p:cSld name="ONE_COLUMN_TEXT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/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30" name="Google Shape;30;p7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anchorCtr="0" anchor="t" bIns="91425" lIns="91425" spcFirstLastPara="1" rIns="91425" wrap="square" tIns="91425"/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1" name="Google Shape;31;p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Main point">
  <p:cSld name="MAIN_POINT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/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/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34" name="Google Shape;34;p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Section title and description">
  <p:cSld name="SECTION_TITLE_AND_DESCRIPTION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" name="Google Shape;37;p9"/>
          <p:cNvSpPr txBox="1"/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anchorCtr="0" anchor="b" bIns="91425" lIns="91425" spcFirstLastPara="1" rIns="91425" wrap="square" tIns="91425"/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38" name="Google Shape;38;p9"/>
          <p:cNvSpPr txBox="1"/>
          <p:nvPr>
            <p:ph idx="1" type="subTitle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anchorCtr="0" anchor="t" bIns="91425" lIns="91425" spcFirstLastPara="1" rIns="91425" wrap="square" tIns="91425"/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39" name="Google Shape;39;p9"/>
          <p:cNvSpPr txBox="1"/>
          <p:nvPr>
            <p:ph idx="2" type="body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/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0" name="Google Shape;40;p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Caption">
  <p:cSld name="CAPTION_ONLY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/>
          <p:nvPr>
            <p:ph idx="1" type="body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/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/>
        </p:txBody>
      </p:sp>
      <p:sp>
        <p:nvSpPr>
          <p:cNvPr id="43" name="Google Shape;43;p1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Big number">
  <p:cSld name="BIG_NUMBER"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/>
          <p:nvPr>
            <p:ph hasCustomPrompt="1"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anchorCtr="0" anchor="b" bIns="91425" lIns="91425" spcFirstLastPara="1" rIns="91425" wrap="square" tIns="91425"/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/>
          <p:nvPr>
            <p:ph idx="1" type="body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anchorCtr="0" anchor="t" bIns="91425" lIns="91425" spcFirstLastPara="1" rIns="91425" wrap="square" tIns="91425"/>
          <a:lstStyle>
            <a:lvl1pPr indent="-342900" lvl="0" marL="4572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7" name="Google Shape;47;p1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Blank" type="blank">
  <p:cSld name="BLANK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1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 name="simple-light-2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indent="-3429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indent="-317500" lvl="1" marL="9144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indent="-317500" lvl="2" marL="13716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indent="-317500" lvl="3" marL="18288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indent="-317500" lvl="4" marL="22860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indent="-317500" lvl="5" marL="27432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indent="-317500" lvl="6" marL="32004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indent="-317500" lvl="7" marL="36576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indent="-317500" lvl="8" marL="41148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.jp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1.jp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1.jp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1.jp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1.jp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1.jp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1.jp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1.jp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1.jp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1.jp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1.jp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1.jpg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1.jpg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1.jpg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5.xml"/><Relationship Id="rId3" Type="http://schemas.openxmlformats.org/officeDocument/2006/relationships/image" Target="../media/image1.jpg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6.xml"/><Relationship Id="rId3" Type="http://schemas.openxmlformats.org/officeDocument/2006/relationships/image" Target="../media/image1.jpg"/></Relationships>
</file>

<file path=ppt/slides/_rels/slide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7.xml"/><Relationship Id="rId3" Type="http://schemas.openxmlformats.org/officeDocument/2006/relationships/image" Target="../media/image1.jpg"/></Relationships>
</file>

<file path=ppt/slides/_rels/slide1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8.xml"/><Relationship Id="rId3" Type="http://schemas.openxmlformats.org/officeDocument/2006/relationships/image" Target="../media/image1.jpg"/></Relationships>
</file>

<file path=ppt/slides/_rels/slide1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9.xml"/><Relationship Id="rId3" Type="http://schemas.openxmlformats.org/officeDocument/2006/relationships/image" Target="../media/image1.jpg"/></Relationships>
</file>

<file path=ppt/slides/_rels/slide2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0.xml"/><Relationship Id="rId3" Type="http://schemas.openxmlformats.org/officeDocument/2006/relationships/image" Target="../media/image1.jpg"/></Relationships>
</file>

<file path=ppt/slides/_rels/slide2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1.xml"/><Relationship Id="rId3" Type="http://schemas.openxmlformats.org/officeDocument/2006/relationships/image" Target="../media/image1.jpg"/></Relationships>
</file>

<file path=ppt/slides/_rels/slide2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2.xml"/><Relationship Id="rId3" Type="http://schemas.openxmlformats.org/officeDocument/2006/relationships/image" Target="../media/image1.jpg"/></Relationships>
</file>

<file path=ppt/slides/_rels/slide2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3.xml"/><Relationship Id="rId3" Type="http://schemas.openxmlformats.org/officeDocument/2006/relationships/image" Target="../media/image1.jpg"/></Relationships>
</file>

<file path=ppt/slides/_rels/slide2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4.xml"/><Relationship Id="rId3" Type="http://schemas.openxmlformats.org/officeDocument/2006/relationships/image" Target="../media/image1.jpg"/></Relationships>
</file>

<file path=ppt/slides/_rels/slide2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5.xml"/><Relationship Id="rId3" Type="http://schemas.openxmlformats.org/officeDocument/2006/relationships/image" Target="../media/image1.jpg"/></Relationships>
</file>

<file path=ppt/slides/_rels/slide2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6.xml"/><Relationship Id="rId3" Type="http://schemas.openxmlformats.org/officeDocument/2006/relationships/image" Target="../media/image1.jpg"/></Relationships>
</file>

<file path=ppt/slides/_rels/slide2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7.xml"/><Relationship Id="rId3" Type="http://schemas.openxmlformats.org/officeDocument/2006/relationships/image" Target="../media/image1.jpg"/></Relationships>
</file>

<file path=ppt/slides/_rels/slide2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8.xml"/><Relationship Id="rId3" Type="http://schemas.openxmlformats.org/officeDocument/2006/relationships/image" Target="../media/image1.jpg"/></Relationships>
</file>

<file path=ppt/slides/_rels/slide2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9.xml"/><Relationship Id="rId3" Type="http://schemas.openxmlformats.org/officeDocument/2006/relationships/image" Target="../media/image1.jpg"/></Relationships>
</file>

<file path=ppt/slides/_rels/slide3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0.xml"/><Relationship Id="rId3" Type="http://schemas.openxmlformats.org/officeDocument/2006/relationships/image" Target="../media/image1.jpg"/></Relationships>
</file>

<file path=ppt/slides/_rels/slide3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1.xml"/><Relationship Id="rId3" Type="http://schemas.openxmlformats.org/officeDocument/2006/relationships/image" Target="../media/image1.jpg"/></Relationships>
</file>

<file path=ppt/slides/_rels/slide3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2.xml"/><Relationship Id="rId3" Type="http://schemas.openxmlformats.org/officeDocument/2006/relationships/image" Target="../media/image1.jpg"/></Relationships>
</file>

<file path=ppt/slides/_rels/slide3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3.xml"/><Relationship Id="rId3" Type="http://schemas.openxmlformats.org/officeDocument/2006/relationships/image" Target="../media/image1.jpg"/></Relationships>
</file>

<file path=ppt/slides/_rels/slide3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4.xml"/><Relationship Id="rId3" Type="http://schemas.openxmlformats.org/officeDocument/2006/relationships/image" Target="../media/image1.jpg"/></Relationships>
</file>

<file path=ppt/slides/_rels/slide3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5.xml"/><Relationship Id="rId3" Type="http://schemas.openxmlformats.org/officeDocument/2006/relationships/image" Target="../media/image1.jpg"/></Relationships>
</file>

<file path=ppt/slides/_rels/slide3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6.xml"/><Relationship Id="rId3" Type="http://schemas.openxmlformats.org/officeDocument/2006/relationships/image" Target="../media/image1.jpg"/></Relationships>
</file>

<file path=ppt/slides/_rels/slide3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7.xml"/><Relationship Id="rId3" Type="http://schemas.openxmlformats.org/officeDocument/2006/relationships/image" Target="../media/image1.jpg"/></Relationships>
</file>

<file path=ppt/slides/_rels/slide3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8.xml"/><Relationship Id="rId3" Type="http://schemas.openxmlformats.org/officeDocument/2006/relationships/image" Target="../media/image1.jpg"/></Relationships>
</file>

<file path=ppt/slides/_rels/slide3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9.xml"/><Relationship Id="rId3" Type="http://schemas.openxmlformats.org/officeDocument/2006/relationships/image" Target="../media/image1.jpg"/></Relationships>
</file>

<file path=ppt/slides/_rels/slide4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0.xml"/><Relationship Id="rId3" Type="http://schemas.openxmlformats.org/officeDocument/2006/relationships/image" Target="../media/image1.jpg"/></Relationships>
</file>

<file path=ppt/slides/_rels/slide4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1.xml"/><Relationship Id="rId3" Type="http://schemas.openxmlformats.org/officeDocument/2006/relationships/image" Target="../media/image1.jpg"/></Relationships>
</file>

<file path=ppt/slides/_rels/slide4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2.xml"/><Relationship Id="rId3" Type="http://schemas.openxmlformats.org/officeDocument/2006/relationships/image" Target="../media/image1.jpg"/></Relationships>
</file>

<file path=ppt/slides/_rels/slide4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3.xml"/><Relationship Id="rId3" Type="http://schemas.openxmlformats.org/officeDocument/2006/relationships/image" Target="../media/image1.jpg"/></Relationships>
</file>

<file path=ppt/slides/_rels/slide4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4.xml"/><Relationship Id="rId3" Type="http://schemas.openxmlformats.org/officeDocument/2006/relationships/image" Target="../media/image1.jpg"/></Relationships>
</file>

<file path=ppt/slides/_rels/slide4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5.xml"/><Relationship Id="rId3" Type="http://schemas.openxmlformats.org/officeDocument/2006/relationships/image" Target="../media/image1.jpg"/></Relationships>
</file>

<file path=ppt/slides/_rels/slide4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6.xml"/><Relationship Id="rId3" Type="http://schemas.openxmlformats.org/officeDocument/2006/relationships/image" Target="../media/image1.jpg"/></Relationships>
</file>

<file path=ppt/slides/_rels/slide4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7.xml"/><Relationship Id="rId3" Type="http://schemas.openxmlformats.org/officeDocument/2006/relationships/image" Target="../media/image1.jpg"/></Relationships>
</file>

<file path=ppt/slides/_rels/slide4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8.xml"/><Relationship Id="rId3" Type="http://schemas.openxmlformats.org/officeDocument/2006/relationships/image" Target="../media/image1.jpg"/></Relationships>
</file>

<file path=ppt/slides/_rels/slide4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9.xml"/><Relationship Id="rId3" Type="http://schemas.openxmlformats.org/officeDocument/2006/relationships/image" Target="../media/image1.jpg"/></Relationships>
</file>

<file path=ppt/slides/_rels/slide5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0.xml"/><Relationship Id="rId3" Type="http://schemas.openxmlformats.org/officeDocument/2006/relationships/image" Target="../media/image1.jpg"/></Relationships>
</file>

<file path=ppt/slides/_rels/slide5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51.xml"/><Relationship Id="rId3" Type="http://schemas.openxmlformats.org/officeDocument/2006/relationships/image" Target="../media/image1.jpg"/></Relationships>
</file>

<file path=ppt/slides/_rels/slide5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52.xml"/><Relationship Id="rId3" Type="http://schemas.openxmlformats.org/officeDocument/2006/relationships/image" Target="../media/image1.jpg"/></Relationships>
</file>

<file path=ppt/slides/_rels/slide5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53.xml"/><Relationship Id="rId3" Type="http://schemas.openxmlformats.org/officeDocument/2006/relationships/image" Target="../media/image1.jpg"/></Relationships>
</file>

<file path=ppt/slides/_rels/slide5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54.xml"/><Relationship Id="rId3" Type="http://schemas.openxmlformats.org/officeDocument/2006/relationships/image" Target="../media/image1.jpg"/></Relationships>
</file>

<file path=ppt/slides/_rels/slide5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55.xml"/><Relationship Id="rId3" Type="http://schemas.openxmlformats.org/officeDocument/2006/relationships/image" Target="../media/image1.jpg"/></Relationships>
</file>

<file path=ppt/slides/_rels/slide5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6.xml"/><Relationship Id="rId3" Type="http://schemas.openxmlformats.org/officeDocument/2006/relationships/image" Target="../media/image1.jp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53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3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b="1" lang="en">
                <a:latin typeface="Montserrat"/>
                <a:ea typeface="Montserrat"/>
                <a:cs typeface="Montserrat"/>
                <a:sym typeface="Montserrat"/>
              </a:rPr>
              <a:t>Django Level Two</a:t>
            </a:r>
            <a:endParaRPr b="1"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55" name="Google Shape;55;p13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Time to level up your learning!</a:t>
            </a:r>
            <a:endParaRPr/>
          </a:p>
        </p:txBody>
      </p:sp>
      <p:pic>
        <p:nvPicPr>
          <p:cNvPr descr="watermark.jpg" id="56" name="Google Shape;56;p13"/>
          <p:cNvPicPr preferRelativeResize="0"/>
          <p:nvPr/>
        </p:nvPicPr>
        <p:blipFill rotWithShape="1">
          <a:blip r:embed="rId3">
            <a:alphaModFix/>
          </a:blip>
          <a:srcRect b="38251" l="51048" r="35216" t="14424"/>
          <a:stretch/>
        </p:blipFill>
        <p:spPr>
          <a:xfrm>
            <a:off x="152400" y="152400"/>
            <a:ext cx="890025" cy="859476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watermark.jpg" id="57" name="Google Shape;57;p13"/>
          <p:cNvPicPr preferRelativeResize="0"/>
          <p:nvPr/>
        </p:nvPicPr>
        <p:blipFill rotWithShape="1">
          <a:blip r:embed="rId3">
            <a:alphaModFix/>
          </a:blip>
          <a:srcRect b="38442" l="-230" r="230" t="8854"/>
          <a:stretch/>
        </p:blipFill>
        <p:spPr>
          <a:xfrm>
            <a:off x="-76200" y="4801375"/>
            <a:ext cx="2315821" cy="3421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4"/>
          <p:cNvSpPr txBox="1"/>
          <p:nvPr>
            <p:ph type="title"/>
          </p:nvPr>
        </p:nvSpPr>
        <p:spPr>
          <a:xfrm>
            <a:off x="1042425" y="295788"/>
            <a:ext cx="77898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Montserrat"/>
                <a:ea typeface="Montserrat"/>
                <a:cs typeface="Montserrat"/>
                <a:sym typeface="Montserrat"/>
              </a:rPr>
              <a:t>Django</a:t>
            </a:r>
            <a:endParaRPr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63" name="Google Shape;63;p1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419100" lvl="0" marL="457200" rtl="0"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●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Now that you’ve reached Level Two, let’s quickly review the previous topics: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  <a:p>
            <a:pPr indent="-419100" lvl="1" marL="914400" rtl="0"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○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Setting up Projects and Applications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  <a:p>
            <a:pPr indent="-419100" lvl="1" marL="914400" rtl="0"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○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Creating Views and Mapping URLs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  <a:p>
            <a:pPr indent="-419100" lvl="1" marL="914400" rtl="0"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○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Using simple Templates and tags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  <a:p>
            <a:pPr indent="-419100" lvl="1" marL="914400" rtl="0"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○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Serving static media files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>
              <a:spcBef>
                <a:spcPts val="1600"/>
              </a:spcBef>
              <a:spcAft>
                <a:spcPts val="1600"/>
              </a:spcAft>
              <a:buNone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	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descr="watermark.jpg" id="64" name="Google Shape;64;p14"/>
          <p:cNvPicPr preferRelativeResize="0"/>
          <p:nvPr/>
        </p:nvPicPr>
        <p:blipFill rotWithShape="1">
          <a:blip r:embed="rId3">
            <a:alphaModFix/>
          </a:blip>
          <a:srcRect b="38251" l="51048" r="35216" t="14424"/>
          <a:stretch/>
        </p:blipFill>
        <p:spPr>
          <a:xfrm>
            <a:off x="152400" y="152400"/>
            <a:ext cx="890025" cy="859476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watermark.jpg" id="65" name="Google Shape;65;p14"/>
          <p:cNvPicPr preferRelativeResize="0"/>
          <p:nvPr/>
        </p:nvPicPr>
        <p:blipFill rotWithShape="1">
          <a:blip r:embed="rId3">
            <a:alphaModFix/>
          </a:blip>
          <a:srcRect b="38442" l="-230" r="230" t="8854"/>
          <a:stretch/>
        </p:blipFill>
        <p:spPr>
          <a:xfrm>
            <a:off x="-76200" y="4801375"/>
            <a:ext cx="2315821" cy="3421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69" name="Shape 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Google Shape;70;p15"/>
          <p:cNvSpPr txBox="1"/>
          <p:nvPr>
            <p:ph type="title"/>
          </p:nvPr>
        </p:nvSpPr>
        <p:spPr>
          <a:xfrm>
            <a:off x="1042425" y="295788"/>
            <a:ext cx="77898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Montserrat"/>
                <a:ea typeface="Montserrat"/>
                <a:cs typeface="Montserrat"/>
                <a:sym typeface="Montserrat"/>
              </a:rPr>
              <a:t>Django</a:t>
            </a:r>
            <a:endParaRPr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71" name="Google Shape;71;p15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419100" lvl="0" marL="4572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Font typeface="Montserrat"/>
              <a:buChar char="●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In this lecture we will do a run through of the workflow aspects we’ve learned about so far to get a quick review.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  <a:p>
            <a:pPr indent="-419100" lvl="0" marL="4572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●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We will be using the two project folders from Django Level One for Level Two.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descr="watermark.jpg" id="72" name="Google Shape;72;p15"/>
          <p:cNvPicPr preferRelativeResize="0"/>
          <p:nvPr/>
        </p:nvPicPr>
        <p:blipFill rotWithShape="1">
          <a:blip r:embed="rId3">
            <a:alphaModFix/>
          </a:blip>
          <a:srcRect b="38251" l="51048" r="35216" t="14424"/>
          <a:stretch/>
        </p:blipFill>
        <p:spPr>
          <a:xfrm>
            <a:off x="152400" y="152400"/>
            <a:ext cx="890025" cy="859476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watermark.jpg" id="73" name="Google Shape;73;p15"/>
          <p:cNvPicPr preferRelativeResize="0"/>
          <p:nvPr/>
        </p:nvPicPr>
        <p:blipFill rotWithShape="1">
          <a:blip r:embed="rId3">
            <a:alphaModFix/>
          </a:blip>
          <a:srcRect b="38442" l="-230" r="230" t="8854"/>
          <a:stretch/>
        </p:blipFill>
        <p:spPr>
          <a:xfrm>
            <a:off x="-76200" y="4801375"/>
            <a:ext cx="2315821" cy="3421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77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16"/>
          <p:cNvSpPr txBox="1"/>
          <p:nvPr>
            <p:ph type="title"/>
          </p:nvPr>
        </p:nvSpPr>
        <p:spPr>
          <a:xfrm>
            <a:off x="1042425" y="295788"/>
            <a:ext cx="77898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Montserrat"/>
                <a:ea typeface="Montserrat"/>
                <a:cs typeface="Montserrat"/>
                <a:sym typeface="Montserrat"/>
              </a:rPr>
              <a:t>Django</a:t>
            </a:r>
            <a:endParaRPr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79" name="Google Shape;79;p16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419100" lvl="0" marL="457200" rtl="0"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●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In Level Two we will begin to discuss Models and Databases and how to use them with Django!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  <a:p>
            <a:pPr indent="-419100" lvl="0" marL="457200" rtl="0"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●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Then we will also discuss how to use the admin interface!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descr="watermark.jpg" id="80" name="Google Shape;80;p16"/>
          <p:cNvPicPr preferRelativeResize="0"/>
          <p:nvPr/>
        </p:nvPicPr>
        <p:blipFill rotWithShape="1">
          <a:blip r:embed="rId3">
            <a:alphaModFix/>
          </a:blip>
          <a:srcRect b="38251" l="51048" r="35216" t="14424"/>
          <a:stretch/>
        </p:blipFill>
        <p:spPr>
          <a:xfrm>
            <a:off x="152400" y="152400"/>
            <a:ext cx="890025" cy="859476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watermark.jpg" id="81" name="Google Shape;81;p16"/>
          <p:cNvPicPr preferRelativeResize="0"/>
          <p:nvPr/>
        </p:nvPicPr>
        <p:blipFill rotWithShape="1">
          <a:blip r:embed="rId3">
            <a:alphaModFix/>
          </a:blip>
          <a:srcRect b="38442" l="-230" r="230" t="8854"/>
          <a:stretch/>
        </p:blipFill>
        <p:spPr>
          <a:xfrm>
            <a:off x="-76200" y="4801375"/>
            <a:ext cx="2315821" cy="3421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85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Google Shape;86;p17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b="1" lang="en">
                <a:latin typeface="Montserrat"/>
                <a:ea typeface="Montserrat"/>
                <a:cs typeface="Montserrat"/>
                <a:sym typeface="Montserrat"/>
              </a:rPr>
              <a:t>Let’s get started!</a:t>
            </a:r>
            <a:endParaRPr b="1"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87" name="Google Shape;87;p17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descr="watermark.jpg" id="88" name="Google Shape;88;p17"/>
          <p:cNvPicPr preferRelativeResize="0"/>
          <p:nvPr/>
        </p:nvPicPr>
        <p:blipFill rotWithShape="1">
          <a:blip r:embed="rId3">
            <a:alphaModFix/>
          </a:blip>
          <a:srcRect b="38251" l="51048" r="35216" t="14424"/>
          <a:stretch/>
        </p:blipFill>
        <p:spPr>
          <a:xfrm>
            <a:off x="152400" y="152400"/>
            <a:ext cx="890025" cy="859476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watermark.jpg" id="89" name="Google Shape;89;p17"/>
          <p:cNvPicPr preferRelativeResize="0"/>
          <p:nvPr/>
        </p:nvPicPr>
        <p:blipFill rotWithShape="1">
          <a:blip r:embed="rId3">
            <a:alphaModFix/>
          </a:blip>
          <a:srcRect b="38442" l="-230" r="230" t="8854"/>
          <a:stretch/>
        </p:blipFill>
        <p:spPr>
          <a:xfrm>
            <a:off x="-76200" y="4801375"/>
            <a:ext cx="2315821" cy="3421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93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p18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b="1" lang="en">
                <a:latin typeface="Montserrat"/>
                <a:ea typeface="Montserrat"/>
                <a:cs typeface="Montserrat"/>
                <a:sym typeface="Montserrat"/>
              </a:rPr>
              <a:t>Django - Models</a:t>
            </a:r>
            <a:endParaRPr b="1"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95" name="Google Shape;95;p18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Learn how to use Models and Databases</a:t>
            </a:r>
            <a:r>
              <a:rPr lang="en"/>
              <a:t>!</a:t>
            </a:r>
            <a:endParaRPr/>
          </a:p>
        </p:txBody>
      </p:sp>
      <p:pic>
        <p:nvPicPr>
          <p:cNvPr descr="watermark.jpg" id="96" name="Google Shape;96;p18"/>
          <p:cNvPicPr preferRelativeResize="0"/>
          <p:nvPr/>
        </p:nvPicPr>
        <p:blipFill rotWithShape="1">
          <a:blip r:embed="rId3">
            <a:alphaModFix/>
          </a:blip>
          <a:srcRect b="38251" l="51048" r="35216" t="14424"/>
          <a:stretch/>
        </p:blipFill>
        <p:spPr>
          <a:xfrm>
            <a:off x="152400" y="152400"/>
            <a:ext cx="890025" cy="859476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watermark.jpg" id="97" name="Google Shape;97;p18"/>
          <p:cNvPicPr preferRelativeResize="0"/>
          <p:nvPr/>
        </p:nvPicPr>
        <p:blipFill rotWithShape="1">
          <a:blip r:embed="rId3">
            <a:alphaModFix/>
          </a:blip>
          <a:srcRect b="38442" l="-230" r="230" t="8854"/>
          <a:stretch/>
        </p:blipFill>
        <p:spPr>
          <a:xfrm>
            <a:off x="-76200" y="4801375"/>
            <a:ext cx="2315821" cy="3421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0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p19"/>
          <p:cNvSpPr txBox="1"/>
          <p:nvPr>
            <p:ph type="title"/>
          </p:nvPr>
        </p:nvSpPr>
        <p:spPr>
          <a:xfrm>
            <a:off x="1042425" y="295788"/>
            <a:ext cx="77898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Montserrat"/>
                <a:ea typeface="Montserrat"/>
                <a:cs typeface="Montserrat"/>
                <a:sym typeface="Montserrat"/>
              </a:rPr>
              <a:t>Django</a:t>
            </a:r>
            <a:endParaRPr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103" name="Google Shape;103;p19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419100" lvl="0" marL="457200" rtl="0"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●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An essential part of any website is the ability to accept information from a user and input it into a database and retrieve information from a database and use it to generate content for the user.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descr="watermark.jpg" id="104" name="Google Shape;104;p19"/>
          <p:cNvPicPr preferRelativeResize="0"/>
          <p:nvPr/>
        </p:nvPicPr>
        <p:blipFill rotWithShape="1">
          <a:blip r:embed="rId3">
            <a:alphaModFix/>
          </a:blip>
          <a:srcRect b="38251" l="51048" r="35216" t="14424"/>
          <a:stretch/>
        </p:blipFill>
        <p:spPr>
          <a:xfrm>
            <a:off x="152400" y="152400"/>
            <a:ext cx="890025" cy="859476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watermark.jpg" id="105" name="Google Shape;105;p19"/>
          <p:cNvPicPr preferRelativeResize="0"/>
          <p:nvPr/>
        </p:nvPicPr>
        <p:blipFill rotWithShape="1">
          <a:blip r:embed="rId3">
            <a:alphaModFix/>
          </a:blip>
          <a:srcRect b="38442" l="-230" r="230" t="8854"/>
          <a:stretch/>
        </p:blipFill>
        <p:spPr>
          <a:xfrm>
            <a:off x="-76200" y="4801375"/>
            <a:ext cx="2315821" cy="3421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09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p20"/>
          <p:cNvSpPr txBox="1"/>
          <p:nvPr>
            <p:ph type="title"/>
          </p:nvPr>
        </p:nvSpPr>
        <p:spPr>
          <a:xfrm>
            <a:off x="1042425" y="295788"/>
            <a:ext cx="77898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Montserrat"/>
                <a:ea typeface="Montserrat"/>
                <a:cs typeface="Montserrat"/>
                <a:sym typeface="Montserrat"/>
              </a:rPr>
              <a:t>Django</a:t>
            </a:r>
            <a:endParaRPr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111" name="Google Shape;111;p20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419100" lvl="0" marL="457200" rtl="0"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●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We use  Models to incorporate a database into a Django Project.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  <a:p>
            <a:pPr indent="-419100" lvl="0" marL="457200" rtl="0"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●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Django comes equipped with SQLite. 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  <a:p>
            <a:pPr indent="-419100" lvl="0" marL="457200" rtl="0"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●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SQLite will work for our simple examples, but Django can connect to a variety of SQL engine backends!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descr="watermark.jpg" id="112" name="Google Shape;112;p20"/>
          <p:cNvPicPr preferRelativeResize="0"/>
          <p:nvPr/>
        </p:nvPicPr>
        <p:blipFill rotWithShape="1">
          <a:blip r:embed="rId3">
            <a:alphaModFix/>
          </a:blip>
          <a:srcRect b="38251" l="51048" r="35216" t="14424"/>
          <a:stretch/>
        </p:blipFill>
        <p:spPr>
          <a:xfrm>
            <a:off x="152400" y="152400"/>
            <a:ext cx="890025" cy="859476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watermark.jpg" id="113" name="Google Shape;113;p20"/>
          <p:cNvPicPr preferRelativeResize="0"/>
          <p:nvPr/>
        </p:nvPicPr>
        <p:blipFill rotWithShape="1">
          <a:blip r:embed="rId3">
            <a:alphaModFix/>
          </a:blip>
          <a:srcRect b="38442" l="-230" r="230" t="8854"/>
          <a:stretch/>
        </p:blipFill>
        <p:spPr>
          <a:xfrm>
            <a:off x="-76200" y="4801375"/>
            <a:ext cx="2315821" cy="3421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17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Google Shape;118;p21"/>
          <p:cNvSpPr txBox="1"/>
          <p:nvPr>
            <p:ph type="title"/>
          </p:nvPr>
        </p:nvSpPr>
        <p:spPr>
          <a:xfrm>
            <a:off x="1042425" y="295788"/>
            <a:ext cx="77898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Montserrat"/>
                <a:ea typeface="Montserrat"/>
                <a:cs typeface="Montserrat"/>
                <a:sym typeface="Montserrat"/>
              </a:rPr>
              <a:t>Django</a:t>
            </a:r>
            <a:endParaRPr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119" name="Google Shape;119;p2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419100" lvl="0" marL="457200" rtl="0"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●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In the settings.py file you can edit the ENGINE parameter used for DATABASES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  <a:p>
            <a:pPr indent="-419100" lvl="0" marL="457200" rtl="0"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●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To create an actual model, we use a class structure inside of the relevant applications models.py file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descr="watermark.jpg" id="120" name="Google Shape;120;p21"/>
          <p:cNvPicPr preferRelativeResize="0"/>
          <p:nvPr/>
        </p:nvPicPr>
        <p:blipFill rotWithShape="1">
          <a:blip r:embed="rId3">
            <a:alphaModFix/>
          </a:blip>
          <a:srcRect b="38251" l="51048" r="35216" t="14424"/>
          <a:stretch/>
        </p:blipFill>
        <p:spPr>
          <a:xfrm>
            <a:off x="152400" y="152400"/>
            <a:ext cx="890025" cy="859476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watermark.jpg" id="121" name="Google Shape;121;p21"/>
          <p:cNvPicPr preferRelativeResize="0"/>
          <p:nvPr/>
        </p:nvPicPr>
        <p:blipFill rotWithShape="1">
          <a:blip r:embed="rId3">
            <a:alphaModFix/>
          </a:blip>
          <a:srcRect b="38442" l="-230" r="230" t="8854"/>
          <a:stretch/>
        </p:blipFill>
        <p:spPr>
          <a:xfrm>
            <a:off x="-76200" y="4801375"/>
            <a:ext cx="2315821" cy="3421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25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Google Shape;126;p22"/>
          <p:cNvSpPr txBox="1"/>
          <p:nvPr>
            <p:ph type="title"/>
          </p:nvPr>
        </p:nvSpPr>
        <p:spPr>
          <a:xfrm>
            <a:off x="1042425" y="295788"/>
            <a:ext cx="77898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Montserrat"/>
                <a:ea typeface="Montserrat"/>
                <a:cs typeface="Montserrat"/>
                <a:sym typeface="Montserrat"/>
              </a:rPr>
              <a:t>Django</a:t>
            </a:r>
            <a:endParaRPr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127" name="Google Shape;127;p22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419100" lvl="0" marL="457200" rtl="0"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●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This class object will be a subclass of Django’s built-in class: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  <a:p>
            <a:pPr indent="-419100" lvl="1" marL="1371600" rtl="0"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○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django.db.models.Model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  <a:p>
            <a:pPr indent="-419100" lvl="0" marL="457200" rtl="0"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●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Then each attribute of the class represents a field, which is just like a column name with constraints in SQL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>
              <a:spcBef>
                <a:spcPts val="1600"/>
              </a:spcBef>
              <a:spcAft>
                <a:spcPts val="1600"/>
              </a:spcAft>
              <a:buNone/>
            </a:pPr>
            <a:r>
              <a:t/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descr="watermark.jpg" id="128" name="Google Shape;128;p22"/>
          <p:cNvPicPr preferRelativeResize="0"/>
          <p:nvPr/>
        </p:nvPicPr>
        <p:blipFill rotWithShape="1">
          <a:blip r:embed="rId3">
            <a:alphaModFix/>
          </a:blip>
          <a:srcRect b="38251" l="51048" r="35216" t="14424"/>
          <a:stretch/>
        </p:blipFill>
        <p:spPr>
          <a:xfrm>
            <a:off x="152400" y="152400"/>
            <a:ext cx="890025" cy="859476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watermark.jpg" id="129" name="Google Shape;129;p22"/>
          <p:cNvPicPr preferRelativeResize="0"/>
          <p:nvPr/>
        </p:nvPicPr>
        <p:blipFill rotWithShape="1">
          <a:blip r:embed="rId3">
            <a:alphaModFix/>
          </a:blip>
          <a:srcRect b="38442" l="-230" r="230" t="8854"/>
          <a:stretch/>
        </p:blipFill>
        <p:spPr>
          <a:xfrm>
            <a:off x="-76200" y="4801375"/>
            <a:ext cx="2315821" cy="3421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33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Google Shape;134;p23"/>
          <p:cNvSpPr txBox="1"/>
          <p:nvPr>
            <p:ph type="title"/>
          </p:nvPr>
        </p:nvSpPr>
        <p:spPr>
          <a:xfrm>
            <a:off x="1042425" y="295788"/>
            <a:ext cx="77898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Montserrat"/>
                <a:ea typeface="Montserrat"/>
                <a:cs typeface="Montserrat"/>
                <a:sym typeface="Montserrat"/>
              </a:rPr>
              <a:t>Django</a:t>
            </a:r>
            <a:endParaRPr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135" name="Google Shape;135;p23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419100" lvl="0" marL="457200" rtl="0"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●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This will all feel very natural if you have some SQL experience, but in case you don’t let’s quickly review what a SQL database is like!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>
              <a:spcBef>
                <a:spcPts val="1600"/>
              </a:spcBef>
              <a:spcAft>
                <a:spcPts val="1600"/>
              </a:spcAft>
              <a:buNone/>
            </a:pPr>
            <a:r>
              <a:t/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descr="watermark.jpg" id="136" name="Google Shape;136;p23"/>
          <p:cNvPicPr preferRelativeResize="0"/>
          <p:nvPr/>
        </p:nvPicPr>
        <p:blipFill rotWithShape="1">
          <a:blip r:embed="rId3">
            <a:alphaModFix/>
          </a:blip>
          <a:srcRect b="38251" l="51048" r="35216" t="14424"/>
          <a:stretch/>
        </p:blipFill>
        <p:spPr>
          <a:xfrm>
            <a:off x="152400" y="152400"/>
            <a:ext cx="890025" cy="859476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watermark.jpg" id="137" name="Google Shape;137;p23"/>
          <p:cNvPicPr preferRelativeResize="0"/>
          <p:nvPr/>
        </p:nvPicPr>
        <p:blipFill rotWithShape="1">
          <a:blip r:embed="rId3">
            <a:alphaModFix/>
          </a:blip>
          <a:srcRect b="38442" l="-230" r="230" t="8854"/>
          <a:stretch/>
        </p:blipFill>
        <p:spPr>
          <a:xfrm>
            <a:off x="-76200" y="4801375"/>
            <a:ext cx="2315821" cy="3421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4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Google Shape;142;p24"/>
          <p:cNvSpPr txBox="1"/>
          <p:nvPr>
            <p:ph type="title"/>
          </p:nvPr>
        </p:nvSpPr>
        <p:spPr>
          <a:xfrm>
            <a:off x="1042425" y="295788"/>
            <a:ext cx="77898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Montserrat"/>
                <a:ea typeface="Montserrat"/>
                <a:cs typeface="Montserrat"/>
                <a:sym typeface="Montserrat"/>
              </a:rPr>
              <a:t>Django</a:t>
            </a:r>
            <a:endParaRPr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143" name="Google Shape;143;p2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419100" lvl="0" marL="457200" rtl="0"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●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SQL operates like a giant table, with each column representing a field, and each row representing an entry.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>
              <a:spcBef>
                <a:spcPts val="1600"/>
              </a:spcBef>
              <a:spcAft>
                <a:spcPts val="1600"/>
              </a:spcAft>
              <a:buNone/>
            </a:pPr>
            <a:r>
              <a:t/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descr="watermark.jpg" id="144" name="Google Shape;144;p24"/>
          <p:cNvPicPr preferRelativeResize="0"/>
          <p:nvPr/>
        </p:nvPicPr>
        <p:blipFill rotWithShape="1">
          <a:blip r:embed="rId3">
            <a:alphaModFix/>
          </a:blip>
          <a:srcRect b="38251" l="51048" r="35216" t="14424"/>
          <a:stretch/>
        </p:blipFill>
        <p:spPr>
          <a:xfrm>
            <a:off x="152400" y="152400"/>
            <a:ext cx="890025" cy="859476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watermark.jpg" id="145" name="Google Shape;145;p24"/>
          <p:cNvPicPr preferRelativeResize="0"/>
          <p:nvPr/>
        </p:nvPicPr>
        <p:blipFill rotWithShape="1">
          <a:blip r:embed="rId3">
            <a:alphaModFix/>
          </a:blip>
          <a:srcRect b="38442" l="-230" r="230" t="8854"/>
          <a:stretch/>
        </p:blipFill>
        <p:spPr>
          <a:xfrm>
            <a:off x="-76200" y="4801375"/>
            <a:ext cx="2315821" cy="342126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146" name="Google Shape;146;p24"/>
          <p:cNvGraphicFramePr/>
          <p:nvPr/>
        </p:nvGraphicFramePr>
        <p:xfrm>
          <a:off x="1193075" y="3177225"/>
          <a:ext cx="3000000" cy="3000000"/>
        </p:xfrm>
        <a:graphic>
          <a:graphicData uri="http://schemas.openxmlformats.org/drawingml/2006/table">
            <a:tbl>
              <a:tblPr>
                <a:noFill/>
                <a:tableStyleId>{88C7143F-9766-475C-8790-09A355FB4733}</a:tableStyleId>
              </a:tblPr>
              <a:tblGrid>
                <a:gridCol w="1809750"/>
                <a:gridCol w="1809750"/>
                <a:gridCol w="2440500"/>
              </a:tblGrid>
              <a:tr h="381000">
                <a:tc>
                  <a:txBody>
                    <a:bodyPr>
                      <a:noAutofit/>
                    </a:bodyPr>
                    <a:lstStyle/>
                    <a:p>
                      <a:pPr indent="0" lvl="0" mar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WebsiteId</a:t>
                      </a:r>
                      <a:endParaRPr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91425" marB="91425" marR="91425" marL="91425"/>
                </a:tc>
                <a:tc>
                  <a:txBody>
                    <a:bodyPr>
                      <a:noAutofit/>
                    </a:bodyPr>
                    <a:lstStyle/>
                    <a:p>
                      <a:pPr indent="0" lvl="0" mar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WebSiteName</a:t>
                      </a:r>
                      <a:endParaRPr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91425" marB="91425" marR="91425" marL="91425"/>
                </a:tc>
                <a:tc>
                  <a:txBody>
                    <a:bodyPr>
                      <a:noAutofit/>
                    </a:bodyPr>
                    <a:lstStyle/>
                    <a:p>
                      <a:pPr indent="0" lvl="0" mar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URL</a:t>
                      </a:r>
                      <a:endParaRPr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91425" marB="91425" marR="91425" marL="91425"/>
                </a:tc>
              </a:tr>
              <a:tr h="381000">
                <a:tc>
                  <a:txBody>
                    <a:bodyPr>
                      <a:noAutofit/>
                    </a:bodyPr>
                    <a:lstStyle/>
                    <a:p>
                      <a:pPr indent="0" lvl="0" mar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1</a:t>
                      </a:r>
                      <a:endParaRPr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91425" marB="91425" marR="91425" marL="91425"/>
                </a:tc>
                <a:tc>
                  <a:txBody>
                    <a:bodyPr>
                      <a:noAutofit/>
                    </a:bodyPr>
                    <a:lstStyle/>
                    <a:p>
                      <a:pPr indent="0" lvl="0" mar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Google</a:t>
                      </a:r>
                      <a:endParaRPr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91425" marB="91425" marR="91425" marL="91425"/>
                </a:tc>
                <a:tc>
                  <a:txBody>
                    <a:bodyPr>
                      <a:noAutofit/>
                    </a:bodyPr>
                    <a:lstStyle/>
                    <a:p>
                      <a:pPr indent="0" lvl="0" mar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dk1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www.google.com</a:t>
                      </a:r>
                      <a:endParaRPr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91425" marB="91425" marR="91425" marL="91425"/>
                </a:tc>
              </a:tr>
              <a:tr h="381000">
                <a:tc>
                  <a:txBody>
                    <a:bodyPr>
                      <a:noAutofit/>
                    </a:bodyPr>
                    <a:lstStyle/>
                    <a:p>
                      <a:pPr indent="0" lvl="0" mar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2</a:t>
                      </a:r>
                      <a:endParaRPr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91425" marB="91425" marR="91425" marL="91425"/>
                </a:tc>
                <a:tc>
                  <a:txBody>
                    <a:bodyPr>
                      <a:noAutofit/>
                    </a:bodyPr>
                    <a:lstStyle/>
                    <a:p>
                      <a:pPr indent="0" lvl="0" mar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Facebook</a:t>
                      </a:r>
                      <a:endParaRPr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91425" marB="91425" marR="91425" marL="91425"/>
                </a:tc>
                <a:tc>
                  <a:txBody>
                    <a:bodyPr>
                      <a:noAutofit/>
                    </a:bodyPr>
                    <a:lstStyle/>
                    <a:p>
                      <a:pPr indent="0" lvl="0" mar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www.facebook.com</a:t>
                      </a:r>
                      <a:endParaRPr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91425" marB="91425" marR="91425" marL="91425"/>
                </a:tc>
              </a:tr>
            </a:tbl>
          </a:graphicData>
        </a:graphic>
      </p:graphicFrame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50" name="Shape 1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" name="Google Shape;151;p25"/>
          <p:cNvSpPr txBox="1"/>
          <p:nvPr>
            <p:ph type="title"/>
          </p:nvPr>
        </p:nvSpPr>
        <p:spPr>
          <a:xfrm>
            <a:off x="1042425" y="295788"/>
            <a:ext cx="77898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Montserrat"/>
                <a:ea typeface="Montserrat"/>
                <a:cs typeface="Montserrat"/>
                <a:sym typeface="Montserrat"/>
              </a:rPr>
              <a:t>Django</a:t>
            </a:r>
            <a:endParaRPr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152" name="Google Shape;152;p25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419100" lvl="0" marL="457200" rtl="0"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●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Each column has a type of field, such as a CharField, IntegerField, DateField, etc.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  <a:p>
            <a:pPr indent="-419100" lvl="0" marL="457200" rtl="0"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●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Each field can also have constraints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>
              <a:spcBef>
                <a:spcPts val="1600"/>
              </a:spcBef>
              <a:spcAft>
                <a:spcPts val="1600"/>
              </a:spcAft>
              <a:buNone/>
            </a:pPr>
            <a:r>
              <a:t/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descr="watermark.jpg" id="153" name="Google Shape;153;p25"/>
          <p:cNvPicPr preferRelativeResize="0"/>
          <p:nvPr/>
        </p:nvPicPr>
        <p:blipFill rotWithShape="1">
          <a:blip r:embed="rId3">
            <a:alphaModFix/>
          </a:blip>
          <a:srcRect b="38251" l="51048" r="35216" t="14424"/>
          <a:stretch/>
        </p:blipFill>
        <p:spPr>
          <a:xfrm>
            <a:off x="152400" y="152400"/>
            <a:ext cx="890025" cy="859476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watermark.jpg" id="154" name="Google Shape;154;p25"/>
          <p:cNvPicPr preferRelativeResize="0"/>
          <p:nvPr/>
        </p:nvPicPr>
        <p:blipFill rotWithShape="1">
          <a:blip r:embed="rId3">
            <a:alphaModFix/>
          </a:blip>
          <a:srcRect b="38442" l="-230" r="230" t="8854"/>
          <a:stretch/>
        </p:blipFill>
        <p:spPr>
          <a:xfrm>
            <a:off x="-76200" y="4801375"/>
            <a:ext cx="2315821" cy="342126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155" name="Google Shape;155;p25"/>
          <p:cNvGraphicFramePr/>
          <p:nvPr/>
        </p:nvGraphicFramePr>
        <p:xfrm>
          <a:off x="1193075" y="3177225"/>
          <a:ext cx="3000000" cy="3000000"/>
        </p:xfrm>
        <a:graphic>
          <a:graphicData uri="http://schemas.openxmlformats.org/drawingml/2006/table">
            <a:tbl>
              <a:tblPr>
                <a:noFill/>
                <a:tableStyleId>{88C7143F-9766-475C-8790-09A355FB4733}</a:tableStyleId>
              </a:tblPr>
              <a:tblGrid>
                <a:gridCol w="1809750"/>
                <a:gridCol w="1809750"/>
                <a:gridCol w="2440500"/>
              </a:tblGrid>
              <a:tr h="381000">
                <a:tc>
                  <a:txBody>
                    <a:bodyPr>
                      <a:noAutofit/>
                    </a:bodyPr>
                    <a:lstStyle/>
                    <a:p>
                      <a:pPr indent="0" lvl="0" marL="0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WebsiteId</a:t>
                      </a:r>
                      <a:endParaRPr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91425" marB="91425" marR="91425" marL="91425"/>
                </a:tc>
                <a:tc>
                  <a:txBody>
                    <a:bodyPr>
                      <a:noAutofit/>
                    </a:bodyPr>
                    <a:lstStyle/>
                    <a:p>
                      <a:pPr indent="0" lvl="0" marL="0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WebSiteName</a:t>
                      </a:r>
                      <a:endParaRPr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91425" marB="91425" marR="91425" marL="91425"/>
                </a:tc>
                <a:tc>
                  <a:txBody>
                    <a:bodyPr>
                      <a:noAutofit/>
                    </a:bodyPr>
                    <a:lstStyle/>
                    <a:p>
                      <a:pPr indent="0" lvl="0" marL="0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URL</a:t>
                      </a:r>
                      <a:endParaRPr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91425" marB="91425" marR="91425" marL="91425"/>
                </a:tc>
              </a:tr>
              <a:tr h="381000">
                <a:tc>
                  <a:txBody>
                    <a:bodyPr>
                      <a:noAutofit/>
                    </a:bodyPr>
                    <a:lstStyle/>
                    <a:p>
                      <a:pPr indent="0" lvl="0" marL="0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1</a:t>
                      </a:r>
                      <a:endParaRPr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91425" marB="91425" marR="91425" marL="91425"/>
                </a:tc>
                <a:tc>
                  <a:txBody>
                    <a:bodyPr>
                      <a:noAutofit/>
                    </a:bodyPr>
                    <a:lstStyle/>
                    <a:p>
                      <a:pPr indent="0" lvl="0" marL="0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Google</a:t>
                      </a:r>
                      <a:endParaRPr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91425" marB="91425" marR="91425" marL="91425"/>
                </a:tc>
                <a:tc>
                  <a:txBody>
                    <a:bodyPr>
                      <a:noAutofit/>
                    </a:bodyPr>
                    <a:lstStyle/>
                    <a:p>
                      <a:pPr indent="0" lvl="0" marL="0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dk1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www.google.com</a:t>
                      </a:r>
                      <a:endParaRPr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91425" marB="91425" marR="91425" marL="91425"/>
                </a:tc>
              </a:tr>
              <a:tr h="381000">
                <a:tc>
                  <a:txBody>
                    <a:bodyPr>
                      <a:noAutofit/>
                    </a:bodyPr>
                    <a:lstStyle/>
                    <a:p>
                      <a:pPr indent="0" lvl="0" marL="0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2</a:t>
                      </a:r>
                      <a:endParaRPr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91425" marB="91425" marR="91425" marL="91425"/>
                </a:tc>
                <a:tc>
                  <a:txBody>
                    <a:bodyPr>
                      <a:noAutofit/>
                    </a:bodyPr>
                    <a:lstStyle/>
                    <a:p>
                      <a:pPr indent="0" lvl="0" marL="0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Facebook</a:t>
                      </a:r>
                      <a:endParaRPr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91425" marB="91425" marR="91425" marL="91425"/>
                </a:tc>
                <a:tc>
                  <a:txBody>
                    <a:bodyPr>
                      <a:noAutofit/>
                    </a:bodyPr>
                    <a:lstStyle/>
                    <a:p>
                      <a:pPr indent="0" lvl="0" marL="0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www.facebook.com</a:t>
                      </a:r>
                      <a:endParaRPr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91425" marB="91425" marR="91425" marL="91425"/>
                </a:tc>
              </a:tr>
            </a:tbl>
          </a:graphicData>
        </a:graphic>
      </p:graphicFrame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59" name="Shape 1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Google Shape;160;p26"/>
          <p:cNvSpPr txBox="1"/>
          <p:nvPr>
            <p:ph type="title"/>
          </p:nvPr>
        </p:nvSpPr>
        <p:spPr>
          <a:xfrm>
            <a:off x="1042425" y="295788"/>
            <a:ext cx="77898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Montserrat"/>
                <a:ea typeface="Montserrat"/>
                <a:cs typeface="Montserrat"/>
                <a:sym typeface="Montserrat"/>
              </a:rPr>
              <a:t>Django</a:t>
            </a:r>
            <a:endParaRPr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161" name="Google Shape;161;p26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419100" lvl="0" marL="457200" rtl="0"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●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For example, a CharField should have a max_length constraint, indicating the maximum number of characters allowed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>
              <a:spcBef>
                <a:spcPts val="1600"/>
              </a:spcBef>
              <a:spcAft>
                <a:spcPts val="1600"/>
              </a:spcAft>
              <a:buNone/>
            </a:pPr>
            <a:r>
              <a:t/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descr="watermark.jpg" id="162" name="Google Shape;162;p26"/>
          <p:cNvPicPr preferRelativeResize="0"/>
          <p:nvPr/>
        </p:nvPicPr>
        <p:blipFill rotWithShape="1">
          <a:blip r:embed="rId3">
            <a:alphaModFix/>
          </a:blip>
          <a:srcRect b="38251" l="51048" r="35216" t="14424"/>
          <a:stretch/>
        </p:blipFill>
        <p:spPr>
          <a:xfrm>
            <a:off x="152400" y="152400"/>
            <a:ext cx="890025" cy="859476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watermark.jpg" id="163" name="Google Shape;163;p26"/>
          <p:cNvPicPr preferRelativeResize="0"/>
          <p:nvPr/>
        </p:nvPicPr>
        <p:blipFill rotWithShape="1">
          <a:blip r:embed="rId3">
            <a:alphaModFix/>
          </a:blip>
          <a:srcRect b="38442" l="-230" r="230" t="8854"/>
          <a:stretch/>
        </p:blipFill>
        <p:spPr>
          <a:xfrm>
            <a:off x="-76200" y="4801375"/>
            <a:ext cx="2315821" cy="342126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164" name="Google Shape;164;p26"/>
          <p:cNvGraphicFramePr/>
          <p:nvPr/>
        </p:nvGraphicFramePr>
        <p:xfrm>
          <a:off x="1193075" y="3177225"/>
          <a:ext cx="3000000" cy="3000000"/>
        </p:xfrm>
        <a:graphic>
          <a:graphicData uri="http://schemas.openxmlformats.org/drawingml/2006/table">
            <a:tbl>
              <a:tblPr>
                <a:noFill/>
                <a:tableStyleId>{88C7143F-9766-475C-8790-09A355FB4733}</a:tableStyleId>
              </a:tblPr>
              <a:tblGrid>
                <a:gridCol w="1809750"/>
                <a:gridCol w="1809750"/>
                <a:gridCol w="2440500"/>
              </a:tblGrid>
              <a:tr h="381000">
                <a:tc>
                  <a:txBody>
                    <a:bodyPr>
                      <a:noAutofit/>
                    </a:bodyPr>
                    <a:lstStyle/>
                    <a:p>
                      <a:pPr indent="0" lvl="0" marL="0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WebsiteId</a:t>
                      </a:r>
                      <a:endParaRPr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91425" marB="91425" marR="91425" marL="91425"/>
                </a:tc>
                <a:tc>
                  <a:txBody>
                    <a:bodyPr>
                      <a:noAutofit/>
                    </a:bodyPr>
                    <a:lstStyle/>
                    <a:p>
                      <a:pPr indent="0" lvl="0" marL="0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WebSiteName</a:t>
                      </a:r>
                      <a:endParaRPr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91425" marB="91425" marR="91425" marL="91425"/>
                </a:tc>
                <a:tc>
                  <a:txBody>
                    <a:bodyPr>
                      <a:noAutofit/>
                    </a:bodyPr>
                    <a:lstStyle/>
                    <a:p>
                      <a:pPr indent="0" lvl="0" marL="0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URL</a:t>
                      </a:r>
                      <a:endParaRPr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91425" marB="91425" marR="91425" marL="91425"/>
                </a:tc>
              </a:tr>
              <a:tr h="381000">
                <a:tc>
                  <a:txBody>
                    <a:bodyPr>
                      <a:noAutofit/>
                    </a:bodyPr>
                    <a:lstStyle/>
                    <a:p>
                      <a:pPr indent="0" lvl="0" marL="0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1</a:t>
                      </a:r>
                      <a:endParaRPr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91425" marB="91425" marR="91425" marL="91425"/>
                </a:tc>
                <a:tc>
                  <a:txBody>
                    <a:bodyPr>
                      <a:noAutofit/>
                    </a:bodyPr>
                    <a:lstStyle/>
                    <a:p>
                      <a:pPr indent="0" lvl="0" marL="0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Google</a:t>
                      </a:r>
                      <a:endParaRPr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91425" marB="91425" marR="91425" marL="91425"/>
                </a:tc>
                <a:tc>
                  <a:txBody>
                    <a:bodyPr>
                      <a:noAutofit/>
                    </a:bodyPr>
                    <a:lstStyle/>
                    <a:p>
                      <a:pPr indent="0" lvl="0" marL="0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dk1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www.google.com</a:t>
                      </a:r>
                      <a:endParaRPr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91425" marB="91425" marR="91425" marL="91425"/>
                </a:tc>
              </a:tr>
              <a:tr h="381000">
                <a:tc>
                  <a:txBody>
                    <a:bodyPr>
                      <a:noAutofit/>
                    </a:bodyPr>
                    <a:lstStyle/>
                    <a:p>
                      <a:pPr indent="0" lvl="0" marL="0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2</a:t>
                      </a:r>
                      <a:endParaRPr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91425" marB="91425" marR="91425" marL="91425"/>
                </a:tc>
                <a:tc>
                  <a:txBody>
                    <a:bodyPr>
                      <a:noAutofit/>
                    </a:bodyPr>
                    <a:lstStyle/>
                    <a:p>
                      <a:pPr indent="0" lvl="0" marL="0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Facebook</a:t>
                      </a:r>
                      <a:endParaRPr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91425" marB="91425" marR="91425" marL="91425"/>
                </a:tc>
                <a:tc>
                  <a:txBody>
                    <a:bodyPr>
                      <a:noAutofit/>
                    </a:bodyPr>
                    <a:lstStyle/>
                    <a:p>
                      <a:pPr indent="0" lvl="0" marL="0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www.facebook.com</a:t>
                      </a:r>
                      <a:endParaRPr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91425" marB="91425" marR="91425" marL="91425"/>
                </a:tc>
              </a:tr>
            </a:tbl>
          </a:graphicData>
        </a:graphic>
      </p:graphicFrame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68" name="Shape 1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Google Shape;169;p27"/>
          <p:cNvSpPr txBox="1"/>
          <p:nvPr>
            <p:ph type="title"/>
          </p:nvPr>
        </p:nvSpPr>
        <p:spPr>
          <a:xfrm>
            <a:off x="1042425" y="295788"/>
            <a:ext cx="77898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Montserrat"/>
                <a:ea typeface="Montserrat"/>
                <a:cs typeface="Montserrat"/>
                <a:sym typeface="Montserrat"/>
              </a:rPr>
              <a:t>Django</a:t>
            </a:r>
            <a:endParaRPr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170" name="Google Shape;170;p27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419100" lvl="0" marL="457200" rtl="0"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●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The last thing to note is table (or models) relationships.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  <a:p>
            <a:pPr indent="-419100" lvl="0" marL="457200" rtl="0"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●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Often models will reference each other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>
              <a:spcBef>
                <a:spcPts val="1600"/>
              </a:spcBef>
              <a:spcAft>
                <a:spcPts val="1600"/>
              </a:spcAft>
              <a:buNone/>
            </a:pPr>
            <a:r>
              <a:t/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descr="watermark.jpg" id="171" name="Google Shape;171;p27"/>
          <p:cNvPicPr preferRelativeResize="0"/>
          <p:nvPr/>
        </p:nvPicPr>
        <p:blipFill rotWithShape="1">
          <a:blip r:embed="rId3">
            <a:alphaModFix/>
          </a:blip>
          <a:srcRect b="38251" l="51048" r="35216" t="14424"/>
          <a:stretch/>
        </p:blipFill>
        <p:spPr>
          <a:xfrm>
            <a:off x="152400" y="152400"/>
            <a:ext cx="890025" cy="859476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watermark.jpg" id="172" name="Google Shape;172;p27"/>
          <p:cNvPicPr preferRelativeResize="0"/>
          <p:nvPr/>
        </p:nvPicPr>
        <p:blipFill rotWithShape="1">
          <a:blip r:embed="rId3">
            <a:alphaModFix/>
          </a:blip>
          <a:srcRect b="38442" l="-230" r="230" t="8854"/>
          <a:stretch/>
        </p:blipFill>
        <p:spPr>
          <a:xfrm>
            <a:off x="-76200" y="4801375"/>
            <a:ext cx="2315821" cy="342126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173" name="Google Shape;173;p27"/>
          <p:cNvGraphicFramePr/>
          <p:nvPr/>
        </p:nvGraphicFramePr>
        <p:xfrm>
          <a:off x="1193075" y="3177225"/>
          <a:ext cx="3000000" cy="3000000"/>
        </p:xfrm>
        <a:graphic>
          <a:graphicData uri="http://schemas.openxmlformats.org/drawingml/2006/table">
            <a:tbl>
              <a:tblPr>
                <a:noFill/>
                <a:tableStyleId>{88C7143F-9766-475C-8790-09A355FB4733}</a:tableStyleId>
              </a:tblPr>
              <a:tblGrid>
                <a:gridCol w="1809750"/>
                <a:gridCol w="1809750"/>
                <a:gridCol w="2440500"/>
              </a:tblGrid>
              <a:tr h="381000">
                <a:tc>
                  <a:txBody>
                    <a:bodyPr>
                      <a:noAutofit/>
                    </a:bodyPr>
                    <a:lstStyle/>
                    <a:p>
                      <a:pPr indent="0" lvl="0" marL="0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WebsiteId</a:t>
                      </a:r>
                      <a:endParaRPr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91425" marB="91425" marR="91425" marL="91425"/>
                </a:tc>
                <a:tc>
                  <a:txBody>
                    <a:bodyPr>
                      <a:noAutofit/>
                    </a:bodyPr>
                    <a:lstStyle/>
                    <a:p>
                      <a:pPr indent="0" lvl="0" marL="0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WebSiteName</a:t>
                      </a:r>
                      <a:endParaRPr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91425" marB="91425" marR="91425" marL="91425"/>
                </a:tc>
                <a:tc>
                  <a:txBody>
                    <a:bodyPr>
                      <a:noAutofit/>
                    </a:bodyPr>
                    <a:lstStyle/>
                    <a:p>
                      <a:pPr indent="0" lvl="0" marL="0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URL</a:t>
                      </a:r>
                      <a:endParaRPr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91425" marB="91425" marR="91425" marL="91425"/>
                </a:tc>
              </a:tr>
              <a:tr h="381000">
                <a:tc>
                  <a:txBody>
                    <a:bodyPr>
                      <a:noAutofit/>
                    </a:bodyPr>
                    <a:lstStyle/>
                    <a:p>
                      <a:pPr indent="0" lvl="0" marL="0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1</a:t>
                      </a:r>
                      <a:endParaRPr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91425" marB="91425" marR="91425" marL="91425"/>
                </a:tc>
                <a:tc>
                  <a:txBody>
                    <a:bodyPr>
                      <a:noAutofit/>
                    </a:bodyPr>
                    <a:lstStyle/>
                    <a:p>
                      <a:pPr indent="0" lvl="0" marL="0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Google</a:t>
                      </a:r>
                      <a:endParaRPr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91425" marB="91425" marR="91425" marL="91425"/>
                </a:tc>
                <a:tc>
                  <a:txBody>
                    <a:bodyPr>
                      <a:noAutofit/>
                    </a:bodyPr>
                    <a:lstStyle/>
                    <a:p>
                      <a:pPr indent="0" lvl="0" marL="0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dk1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www.google.com</a:t>
                      </a:r>
                      <a:endParaRPr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91425" marB="91425" marR="91425" marL="91425"/>
                </a:tc>
              </a:tr>
              <a:tr h="381000">
                <a:tc>
                  <a:txBody>
                    <a:bodyPr>
                      <a:noAutofit/>
                    </a:bodyPr>
                    <a:lstStyle/>
                    <a:p>
                      <a:pPr indent="0" lvl="0" marL="0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2</a:t>
                      </a:r>
                      <a:endParaRPr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91425" marB="91425" marR="91425" marL="91425"/>
                </a:tc>
                <a:tc>
                  <a:txBody>
                    <a:bodyPr>
                      <a:noAutofit/>
                    </a:bodyPr>
                    <a:lstStyle/>
                    <a:p>
                      <a:pPr indent="0" lvl="0" marL="0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Facebook</a:t>
                      </a:r>
                      <a:endParaRPr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91425" marB="91425" marR="91425" marL="91425"/>
                </a:tc>
                <a:tc>
                  <a:txBody>
                    <a:bodyPr>
                      <a:noAutofit/>
                    </a:bodyPr>
                    <a:lstStyle/>
                    <a:p>
                      <a:pPr indent="0" lvl="0" marL="0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www.facebook.com</a:t>
                      </a:r>
                      <a:endParaRPr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91425" marB="91425" marR="91425" marL="91425"/>
                </a:tc>
              </a:tr>
            </a:tbl>
          </a:graphicData>
        </a:graphic>
      </p:graphicFrame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77" name="Shape 1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Google Shape;178;p28"/>
          <p:cNvSpPr txBox="1"/>
          <p:nvPr>
            <p:ph type="title"/>
          </p:nvPr>
        </p:nvSpPr>
        <p:spPr>
          <a:xfrm>
            <a:off x="1042425" y="295788"/>
            <a:ext cx="77898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Montserrat"/>
                <a:ea typeface="Montserrat"/>
                <a:cs typeface="Montserrat"/>
                <a:sym typeface="Montserrat"/>
              </a:rPr>
              <a:t>Django</a:t>
            </a:r>
            <a:endParaRPr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179" name="Google Shape;179;p28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419100" lvl="0" marL="457200" rtl="0"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●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For this referencing to work we use the concepts of Foreign Keys and Primary Keys.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>
              <a:spcBef>
                <a:spcPts val="1600"/>
              </a:spcBef>
              <a:spcAft>
                <a:spcPts val="1600"/>
              </a:spcAft>
              <a:buNone/>
            </a:pPr>
            <a:r>
              <a:t/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descr="watermark.jpg" id="180" name="Google Shape;180;p28"/>
          <p:cNvPicPr preferRelativeResize="0"/>
          <p:nvPr/>
        </p:nvPicPr>
        <p:blipFill rotWithShape="1">
          <a:blip r:embed="rId3">
            <a:alphaModFix/>
          </a:blip>
          <a:srcRect b="38251" l="51048" r="35216" t="14424"/>
          <a:stretch/>
        </p:blipFill>
        <p:spPr>
          <a:xfrm>
            <a:off x="152400" y="152400"/>
            <a:ext cx="890025" cy="859476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watermark.jpg" id="181" name="Google Shape;181;p28"/>
          <p:cNvPicPr preferRelativeResize="0"/>
          <p:nvPr/>
        </p:nvPicPr>
        <p:blipFill rotWithShape="1">
          <a:blip r:embed="rId3">
            <a:alphaModFix/>
          </a:blip>
          <a:srcRect b="38442" l="-230" r="230" t="8854"/>
          <a:stretch/>
        </p:blipFill>
        <p:spPr>
          <a:xfrm>
            <a:off x="-76200" y="4801375"/>
            <a:ext cx="2315821" cy="342126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182" name="Google Shape;182;p28"/>
          <p:cNvGraphicFramePr/>
          <p:nvPr/>
        </p:nvGraphicFramePr>
        <p:xfrm>
          <a:off x="1193075" y="3177225"/>
          <a:ext cx="3000000" cy="3000000"/>
        </p:xfrm>
        <a:graphic>
          <a:graphicData uri="http://schemas.openxmlformats.org/drawingml/2006/table">
            <a:tbl>
              <a:tblPr>
                <a:noFill/>
                <a:tableStyleId>{88C7143F-9766-475C-8790-09A355FB4733}</a:tableStyleId>
              </a:tblPr>
              <a:tblGrid>
                <a:gridCol w="1809750"/>
                <a:gridCol w="1809750"/>
                <a:gridCol w="2440500"/>
              </a:tblGrid>
              <a:tr h="381000">
                <a:tc>
                  <a:txBody>
                    <a:bodyPr>
                      <a:noAutofit/>
                    </a:bodyPr>
                    <a:lstStyle/>
                    <a:p>
                      <a:pPr indent="0" lvl="0" marL="0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WebsiteId</a:t>
                      </a:r>
                      <a:endParaRPr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91425" marB="91425" marR="91425" marL="91425"/>
                </a:tc>
                <a:tc>
                  <a:txBody>
                    <a:bodyPr>
                      <a:noAutofit/>
                    </a:bodyPr>
                    <a:lstStyle/>
                    <a:p>
                      <a:pPr indent="0" lvl="0" marL="0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WebSiteName</a:t>
                      </a:r>
                      <a:endParaRPr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91425" marB="91425" marR="91425" marL="91425"/>
                </a:tc>
                <a:tc>
                  <a:txBody>
                    <a:bodyPr>
                      <a:noAutofit/>
                    </a:bodyPr>
                    <a:lstStyle/>
                    <a:p>
                      <a:pPr indent="0" lvl="0" marL="0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URL</a:t>
                      </a:r>
                      <a:endParaRPr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91425" marB="91425" marR="91425" marL="91425"/>
                </a:tc>
              </a:tr>
              <a:tr h="381000">
                <a:tc>
                  <a:txBody>
                    <a:bodyPr>
                      <a:noAutofit/>
                    </a:bodyPr>
                    <a:lstStyle/>
                    <a:p>
                      <a:pPr indent="0" lvl="0" marL="0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1</a:t>
                      </a:r>
                      <a:endParaRPr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91425" marB="91425" marR="91425" marL="91425"/>
                </a:tc>
                <a:tc>
                  <a:txBody>
                    <a:bodyPr>
                      <a:noAutofit/>
                    </a:bodyPr>
                    <a:lstStyle/>
                    <a:p>
                      <a:pPr indent="0" lvl="0" marL="0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Google</a:t>
                      </a:r>
                      <a:endParaRPr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91425" marB="91425" marR="91425" marL="91425"/>
                </a:tc>
                <a:tc>
                  <a:txBody>
                    <a:bodyPr>
                      <a:noAutofit/>
                    </a:bodyPr>
                    <a:lstStyle/>
                    <a:p>
                      <a:pPr indent="0" lvl="0" marL="0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dk1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www.google.com</a:t>
                      </a:r>
                      <a:endParaRPr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91425" marB="91425" marR="91425" marL="91425"/>
                </a:tc>
              </a:tr>
              <a:tr h="381000">
                <a:tc>
                  <a:txBody>
                    <a:bodyPr>
                      <a:noAutofit/>
                    </a:bodyPr>
                    <a:lstStyle/>
                    <a:p>
                      <a:pPr indent="0" lvl="0" marL="0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2</a:t>
                      </a:r>
                      <a:endParaRPr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91425" marB="91425" marR="91425" marL="91425"/>
                </a:tc>
                <a:tc>
                  <a:txBody>
                    <a:bodyPr>
                      <a:noAutofit/>
                    </a:bodyPr>
                    <a:lstStyle/>
                    <a:p>
                      <a:pPr indent="0" lvl="0" marL="0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Facebook</a:t>
                      </a:r>
                      <a:endParaRPr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91425" marB="91425" marR="91425" marL="91425"/>
                </a:tc>
                <a:tc>
                  <a:txBody>
                    <a:bodyPr>
                      <a:noAutofit/>
                    </a:bodyPr>
                    <a:lstStyle/>
                    <a:p>
                      <a:pPr indent="0" lvl="0" marL="0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www.facebook.com</a:t>
                      </a:r>
                      <a:endParaRPr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91425" marB="91425" marR="91425" marL="91425"/>
                </a:tc>
              </a:tr>
            </a:tbl>
          </a:graphicData>
        </a:graphic>
      </p:graphicFrame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86" name="Shape 1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" name="Google Shape;187;p29"/>
          <p:cNvSpPr txBox="1"/>
          <p:nvPr>
            <p:ph type="title"/>
          </p:nvPr>
        </p:nvSpPr>
        <p:spPr>
          <a:xfrm>
            <a:off x="1042425" y="295788"/>
            <a:ext cx="77898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Montserrat"/>
                <a:ea typeface="Montserrat"/>
                <a:cs typeface="Montserrat"/>
                <a:sym typeface="Montserrat"/>
              </a:rPr>
              <a:t>Django</a:t>
            </a:r>
            <a:endParaRPr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188" name="Google Shape;188;p29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419100" lvl="0" marL="457200" rtl="0"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●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Imagine we now have two models.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  <a:p>
            <a:pPr indent="-419100" lvl="0" marL="457200" rtl="0"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●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One to store website information, another to store date information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>
              <a:spcBef>
                <a:spcPts val="1600"/>
              </a:spcBef>
              <a:spcAft>
                <a:spcPts val="1600"/>
              </a:spcAft>
              <a:buNone/>
            </a:pPr>
            <a:r>
              <a:t/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descr="watermark.jpg" id="189" name="Google Shape;189;p29"/>
          <p:cNvPicPr preferRelativeResize="0"/>
          <p:nvPr/>
        </p:nvPicPr>
        <p:blipFill rotWithShape="1">
          <a:blip r:embed="rId3">
            <a:alphaModFix/>
          </a:blip>
          <a:srcRect b="38251" l="51048" r="35216" t="14424"/>
          <a:stretch/>
        </p:blipFill>
        <p:spPr>
          <a:xfrm>
            <a:off x="152400" y="152400"/>
            <a:ext cx="890025" cy="859476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watermark.jpg" id="190" name="Google Shape;190;p29"/>
          <p:cNvPicPr preferRelativeResize="0"/>
          <p:nvPr/>
        </p:nvPicPr>
        <p:blipFill rotWithShape="1">
          <a:blip r:embed="rId3">
            <a:alphaModFix/>
          </a:blip>
          <a:srcRect b="38442" l="-230" r="230" t="8854"/>
          <a:stretch/>
        </p:blipFill>
        <p:spPr>
          <a:xfrm>
            <a:off x="-76200" y="4801375"/>
            <a:ext cx="2315821" cy="342126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191" name="Google Shape;191;p29"/>
          <p:cNvGraphicFramePr/>
          <p:nvPr/>
        </p:nvGraphicFramePr>
        <p:xfrm>
          <a:off x="311700" y="3177225"/>
          <a:ext cx="3000000" cy="3000000"/>
        </p:xfrm>
        <a:graphic>
          <a:graphicData uri="http://schemas.openxmlformats.org/drawingml/2006/table">
            <a:tbl>
              <a:tblPr>
                <a:noFill/>
                <a:tableStyleId>{88C7143F-9766-475C-8790-09A355FB4733}</a:tableStyleId>
              </a:tblPr>
              <a:tblGrid>
                <a:gridCol w="1170400"/>
                <a:gridCol w="1638525"/>
                <a:gridCol w="2314675"/>
              </a:tblGrid>
              <a:tr h="381000">
                <a:tc>
                  <a:txBody>
                    <a:bodyPr>
                      <a:noAutofit/>
                    </a:bodyPr>
                    <a:lstStyle/>
                    <a:p>
                      <a:pPr indent="0" lvl="0" marL="0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WebsiteId</a:t>
                      </a:r>
                      <a:endParaRPr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91425" marB="91425" marR="91425" marL="91425"/>
                </a:tc>
                <a:tc>
                  <a:txBody>
                    <a:bodyPr>
                      <a:noAutofit/>
                    </a:bodyPr>
                    <a:lstStyle/>
                    <a:p>
                      <a:pPr indent="0" lvl="0" marL="0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WebSiteName</a:t>
                      </a:r>
                      <a:endParaRPr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91425" marB="91425" marR="91425" marL="91425"/>
                </a:tc>
                <a:tc>
                  <a:txBody>
                    <a:bodyPr>
                      <a:noAutofit/>
                    </a:bodyPr>
                    <a:lstStyle/>
                    <a:p>
                      <a:pPr indent="0" lvl="0" marL="0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URL</a:t>
                      </a:r>
                      <a:endParaRPr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91425" marB="91425" marR="91425" marL="91425"/>
                </a:tc>
              </a:tr>
              <a:tr h="381000">
                <a:tc>
                  <a:txBody>
                    <a:bodyPr>
                      <a:noAutofit/>
                    </a:bodyPr>
                    <a:lstStyle/>
                    <a:p>
                      <a:pPr indent="0" lvl="0" marL="0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1</a:t>
                      </a:r>
                      <a:endParaRPr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91425" marB="91425" marR="91425" marL="91425"/>
                </a:tc>
                <a:tc>
                  <a:txBody>
                    <a:bodyPr>
                      <a:noAutofit/>
                    </a:bodyPr>
                    <a:lstStyle/>
                    <a:p>
                      <a:pPr indent="0" lvl="0" marL="0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Google</a:t>
                      </a:r>
                      <a:endParaRPr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91425" marB="91425" marR="91425" marL="91425"/>
                </a:tc>
                <a:tc>
                  <a:txBody>
                    <a:bodyPr>
                      <a:noAutofit/>
                    </a:bodyPr>
                    <a:lstStyle/>
                    <a:p>
                      <a:pPr indent="0" lvl="0" marL="0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dk1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www.google.com</a:t>
                      </a:r>
                      <a:endParaRPr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91425" marB="91425" marR="91425" marL="91425"/>
                </a:tc>
              </a:tr>
              <a:tr h="381000">
                <a:tc>
                  <a:txBody>
                    <a:bodyPr>
                      <a:noAutofit/>
                    </a:bodyPr>
                    <a:lstStyle/>
                    <a:p>
                      <a:pPr indent="0" lvl="0" marL="0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2</a:t>
                      </a:r>
                      <a:endParaRPr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91425" marB="91425" marR="91425" marL="91425"/>
                </a:tc>
                <a:tc>
                  <a:txBody>
                    <a:bodyPr>
                      <a:noAutofit/>
                    </a:bodyPr>
                    <a:lstStyle/>
                    <a:p>
                      <a:pPr indent="0" lvl="0" marL="0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Facebook</a:t>
                      </a:r>
                      <a:endParaRPr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91425" marB="91425" marR="91425" marL="91425"/>
                </a:tc>
                <a:tc>
                  <a:txBody>
                    <a:bodyPr>
                      <a:noAutofit/>
                    </a:bodyPr>
                    <a:lstStyle/>
                    <a:p>
                      <a:pPr indent="0" lvl="0" marL="0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www.facebook.com</a:t>
                      </a:r>
                      <a:endParaRPr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91425" marB="91425" marR="91425" marL="91425"/>
                </a:tc>
              </a:tr>
            </a:tbl>
          </a:graphicData>
        </a:graphic>
      </p:graphicFrame>
      <p:graphicFrame>
        <p:nvGraphicFramePr>
          <p:cNvPr id="192" name="Google Shape;192;p29"/>
          <p:cNvGraphicFramePr/>
          <p:nvPr/>
        </p:nvGraphicFramePr>
        <p:xfrm>
          <a:off x="5581575" y="3177225"/>
          <a:ext cx="3000000" cy="3000000"/>
        </p:xfrm>
        <a:graphic>
          <a:graphicData uri="http://schemas.openxmlformats.org/drawingml/2006/table">
            <a:tbl>
              <a:tblPr>
                <a:noFill/>
                <a:tableStyleId>{88C7143F-9766-475C-8790-09A355FB4733}</a:tableStyleId>
              </a:tblPr>
              <a:tblGrid>
                <a:gridCol w="1170400"/>
                <a:gridCol w="1638525"/>
              </a:tblGrid>
              <a:tr h="381000">
                <a:tc>
                  <a:txBody>
                    <a:bodyPr>
                      <a:noAutofit/>
                    </a:bodyPr>
                    <a:lstStyle/>
                    <a:p>
                      <a:pPr indent="0" lvl="0" marL="0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WebsiteId</a:t>
                      </a:r>
                      <a:endParaRPr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91425" marB="91425" marR="91425" marL="91425"/>
                </a:tc>
                <a:tc>
                  <a:txBody>
                    <a:bodyPr>
                      <a:noAutofit/>
                    </a:bodyPr>
                    <a:lstStyle/>
                    <a:p>
                      <a:pPr indent="0" lvl="0" marL="0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Date Accessed</a:t>
                      </a:r>
                      <a:endParaRPr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91425" marB="91425" marR="91425" marL="91425"/>
                </a:tc>
              </a:tr>
              <a:tr h="381000">
                <a:tc>
                  <a:txBody>
                    <a:bodyPr>
                      <a:noAutofit/>
                    </a:bodyPr>
                    <a:lstStyle/>
                    <a:p>
                      <a:pPr indent="0" lvl="0" marL="0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1</a:t>
                      </a:r>
                      <a:endParaRPr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91425" marB="91425" marR="91425" marL="91425"/>
                </a:tc>
                <a:tc>
                  <a:txBody>
                    <a:bodyPr>
                      <a:noAutofit/>
                    </a:bodyPr>
                    <a:lstStyle/>
                    <a:p>
                      <a:pPr indent="0" lvl="0" marL="0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2018-01-01</a:t>
                      </a:r>
                      <a:endParaRPr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91425" marB="91425" marR="91425" marL="91425"/>
                </a:tc>
              </a:tr>
              <a:tr h="381000">
                <a:tc>
                  <a:txBody>
                    <a:bodyPr>
                      <a:noAutofit/>
                    </a:bodyPr>
                    <a:lstStyle/>
                    <a:p>
                      <a:pPr indent="0" lvl="0" marL="0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2</a:t>
                      </a:r>
                      <a:endParaRPr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91425" marB="91425" marR="91425" marL="91425"/>
                </a:tc>
                <a:tc>
                  <a:txBody>
                    <a:bodyPr>
                      <a:noAutofit/>
                    </a:bodyPr>
                    <a:lstStyle/>
                    <a:p>
                      <a:pPr indent="0" lvl="0" marL="0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2018-02-03</a:t>
                      </a:r>
                      <a:endParaRPr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91425" marB="91425" marR="91425" marL="91425"/>
                </a:tc>
              </a:tr>
            </a:tbl>
          </a:graphicData>
        </a:graphic>
      </p:graphicFrame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96" name="Shape 1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" name="Google Shape;197;p30"/>
          <p:cNvSpPr txBox="1"/>
          <p:nvPr>
            <p:ph type="title"/>
          </p:nvPr>
        </p:nvSpPr>
        <p:spPr>
          <a:xfrm>
            <a:off x="1042425" y="295788"/>
            <a:ext cx="77898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Montserrat"/>
                <a:ea typeface="Montserrat"/>
                <a:cs typeface="Montserrat"/>
                <a:sym typeface="Montserrat"/>
              </a:rPr>
              <a:t>Django</a:t>
            </a:r>
            <a:endParaRPr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198" name="Google Shape;198;p30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419100" lvl="0" marL="457200" rtl="0"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●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We could say that the WebsiteId column is a primary key in the left table and foreign key in the right table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>
              <a:spcBef>
                <a:spcPts val="1600"/>
              </a:spcBef>
              <a:spcAft>
                <a:spcPts val="1600"/>
              </a:spcAft>
              <a:buNone/>
            </a:pPr>
            <a:r>
              <a:t/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descr="watermark.jpg" id="199" name="Google Shape;199;p30"/>
          <p:cNvPicPr preferRelativeResize="0"/>
          <p:nvPr/>
        </p:nvPicPr>
        <p:blipFill rotWithShape="1">
          <a:blip r:embed="rId3">
            <a:alphaModFix/>
          </a:blip>
          <a:srcRect b="38251" l="51048" r="35216" t="14424"/>
          <a:stretch/>
        </p:blipFill>
        <p:spPr>
          <a:xfrm>
            <a:off x="152400" y="152400"/>
            <a:ext cx="890025" cy="859476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watermark.jpg" id="200" name="Google Shape;200;p30"/>
          <p:cNvPicPr preferRelativeResize="0"/>
          <p:nvPr/>
        </p:nvPicPr>
        <p:blipFill rotWithShape="1">
          <a:blip r:embed="rId3">
            <a:alphaModFix/>
          </a:blip>
          <a:srcRect b="38442" l="-230" r="230" t="8854"/>
          <a:stretch/>
        </p:blipFill>
        <p:spPr>
          <a:xfrm>
            <a:off x="-76200" y="4801375"/>
            <a:ext cx="2315821" cy="342126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201" name="Google Shape;201;p30"/>
          <p:cNvGraphicFramePr/>
          <p:nvPr/>
        </p:nvGraphicFramePr>
        <p:xfrm>
          <a:off x="311700" y="3177225"/>
          <a:ext cx="3000000" cy="3000000"/>
        </p:xfrm>
        <a:graphic>
          <a:graphicData uri="http://schemas.openxmlformats.org/drawingml/2006/table">
            <a:tbl>
              <a:tblPr>
                <a:noFill/>
                <a:tableStyleId>{88C7143F-9766-475C-8790-09A355FB4733}</a:tableStyleId>
              </a:tblPr>
              <a:tblGrid>
                <a:gridCol w="1170400"/>
                <a:gridCol w="1638525"/>
                <a:gridCol w="2314675"/>
              </a:tblGrid>
              <a:tr h="381000">
                <a:tc>
                  <a:txBody>
                    <a:bodyPr>
                      <a:noAutofit/>
                    </a:bodyPr>
                    <a:lstStyle/>
                    <a:p>
                      <a:pPr indent="0" lvl="0" marL="0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WebsiteId</a:t>
                      </a:r>
                      <a:endParaRPr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91425" marB="91425" marR="91425" marL="91425"/>
                </a:tc>
                <a:tc>
                  <a:txBody>
                    <a:bodyPr>
                      <a:noAutofit/>
                    </a:bodyPr>
                    <a:lstStyle/>
                    <a:p>
                      <a:pPr indent="0" lvl="0" marL="0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WebSiteName</a:t>
                      </a:r>
                      <a:endParaRPr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91425" marB="91425" marR="91425" marL="91425"/>
                </a:tc>
                <a:tc>
                  <a:txBody>
                    <a:bodyPr>
                      <a:noAutofit/>
                    </a:bodyPr>
                    <a:lstStyle/>
                    <a:p>
                      <a:pPr indent="0" lvl="0" marL="0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URL</a:t>
                      </a:r>
                      <a:endParaRPr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91425" marB="91425" marR="91425" marL="91425"/>
                </a:tc>
              </a:tr>
              <a:tr h="381000">
                <a:tc>
                  <a:txBody>
                    <a:bodyPr>
                      <a:noAutofit/>
                    </a:bodyPr>
                    <a:lstStyle/>
                    <a:p>
                      <a:pPr indent="0" lvl="0" marL="0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1</a:t>
                      </a:r>
                      <a:endParaRPr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91425" marB="91425" marR="91425" marL="91425"/>
                </a:tc>
                <a:tc>
                  <a:txBody>
                    <a:bodyPr>
                      <a:noAutofit/>
                    </a:bodyPr>
                    <a:lstStyle/>
                    <a:p>
                      <a:pPr indent="0" lvl="0" marL="0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Google</a:t>
                      </a:r>
                      <a:endParaRPr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91425" marB="91425" marR="91425" marL="91425"/>
                </a:tc>
                <a:tc>
                  <a:txBody>
                    <a:bodyPr>
                      <a:noAutofit/>
                    </a:bodyPr>
                    <a:lstStyle/>
                    <a:p>
                      <a:pPr indent="0" lvl="0" marL="0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dk1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www.google.com</a:t>
                      </a:r>
                      <a:endParaRPr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91425" marB="91425" marR="91425" marL="91425"/>
                </a:tc>
              </a:tr>
              <a:tr h="381000">
                <a:tc>
                  <a:txBody>
                    <a:bodyPr>
                      <a:noAutofit/>
                    </a:bodyPr>
                    <a:lstStyle/>
                    <a:p>
                      <a:pPr indent="0" lvl="0" marL="0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2</a:t>
                      </a:r>
                      <a:endParaRPr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91425" marB="91425" marR="91425" marL="91425"/>
                </a:tc>
                <a:tc>
                  <a:txBody>
                    <a:bodyPr>
                      <a:noAutofit/>
                    </a:bodyPr>
                    <a:lstStyle/>
                    <a:p>
                      <a:pPr indent="0" lvl="0" marL="0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Facebook</a:t>
                      </a:r>
                      <a:endParaRPr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91425" marB="91425" marR="91425" marL="91425"/>
                </a:tc>
                <a:tc>
                  <a:txBody>
                    <a:bodyPr>
                      <a:noAutofit/>
                    </a:bodyPr>
                    <a:lstStyle/>
                    <a:p>
                      <a:pPr indent="0" lvl="0" marL="0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www.facebook.com</a:t>
                      </a:r>
                      <a:endParaRPr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91425" marB="91425" marR="91425" marL="91425"/>
                </a:tc>
              </a:tr>
            </a:tbl>
          </a:graphicData>
        </a:graphic>
      </p:graphicFrame>
      <p:graphicFrame>
        <p:nvGraphicFramePr>
          <p:cNvPr id="202" name="Google Shape;202;p30"/>
          <p:cNvGraphicFramePr/>
          <p:nvPr/>
        </p:nvGraphicFramePr>
        <p:xfrm>
          <a:off x="5581575" y="3177225"/>
          <a:ext cx="3000000" cy="3000000"/>
        </p:xfrm>
        <a:graphic>
          <a:graphicData uri="http://schemas.openxmlformats.org/drawingml/2006/table">
            <a:tbl>
              <a:tblPr>
                <a:noFill/>
                <a:tableStyleId>{88C7143F-9766-475C-8790-09A355FB4733}</a:tableStyleId>
              </a:tblPr>
              <a:tblGrid>
                <a:gridCol w="1170400"/>
                <a:gridCol w="1638525"/>
              </a:tblGrid>
              <a:tr h="381000">
                <a:tc>
                  <a:txBody>
                    <a:bodyPr>
                      <a:noAutofit/>
                    </a:bodyPr>
                    <a:lstStyle/>
                    <a:p>
                      <a:pPr indent="0" lvl="0" marL="0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WebsiteId</a:t>
                      </a:r>
                      <a:endParaRPr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91425" marB="91425" marR="91425" marL="91425"/>
                </a:tc>
                <a:tc>
                  <a:txBody>
                    <a:bodyPr>
                      <a:noAutofit/>
                    </a:bodyPr>
                    <a:lstStyle/>
                    <a:p>
                      <a:pPr indent="0" lvl="0" marL="0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Date Accessed</a:t>
                      </a:r>
                      <a:endParaRPr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91425" marB="91425" marR="91425" marL="91425"/>
                </a:tc>
              </a:tr>
              <a:tr h="381000">
                <a:tc>
                  <a:txBody>
                    <a:bodyPr>
                      <a:noAutofit/>
                    </a:bodyPr>
                    <a:lstStyle/>
                    <a:p>
                      <a:pPr indent="0" lvl="0" marL="0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1</a:t>
                      </a:r>
                      <a:endParaRPr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91425" marB="91425" marR="91425" marL="91425"/>
                </a:tc>
                <a:tc>
                  <a:txBody>
                    <a:bodyPr>
                      <a:noAutofit/>
                    </a:bodyPr>
                    <a:lstStyle/>
                    <a:p>
                      <a:pPr indent="0" lvl="0" marL="0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2018-01-01</a:t>
                      </a:r>
                      <a:endParaRPr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91425" marB="91425" marR="91425" marL="91425"/>
                </a:tc>
              </a:tr>
              <a:tr h="381000">
                <a:tc>
                  <a:txBody>
                    <a:bodyPr>
                      <a:noAutofit/>
                    </a:bodyPr>
                    <a:lstStyle/>
                    <a:p>
                      <a:pPr indent="0" lvl="0" marL="0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2</a:t>
                      </a:r>
                      <a:endParaRPr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91425" marB="91425" marR="91425" marL="91425"/>
                </a:tc>
                <a:tc>
                  <a:txBody>
                    <a:bodyPr>
                      <a:noAutofit/>
                    </a:bodyPr>
                    <a:lstStyle/>
                    <a:p>
                      <a:pPr indent="0" lvl="0" marL="0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2018-02-03</a:t>
                      </a:r>
                      <a:endParaRPr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91425" marB="91425" marR="91425" marL="91425"/>
                </a:tc>
              </a:tr>
            </a:tbl>
          </a:graphicData>
        </a:graphic>
      </p:graphicFrame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06" name="Shape 2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" name="Google Shape;207;p31"/>
          <p:cNvSpPr txBox="1"/>
          <p:nvPr>
            <p:ph type="title"/>
          </p:nvPr>
        </p:nvSpPr>
        <p:spPr>
          <a:xfrm>
            <a:off x="1042425" y="295788"/>
            <a:ext cx="77898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Montserrat"/>
                <a:ea typeface="Montserrat"/>
                <a:cs typeface="Montserrat"/>
                <a:sym typeface="Montserrat"/>
              </a:rPr>
              <a:t>Django</a:t>
            </a:r>
            <a:endParaRPr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208" name="Google Shape;208;p3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419100" lvl="0" marL="457200" rtl="0"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●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A primary key is a unique identifier for each row in a table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>
              <a:spcBef>
                <a:spcPts val="1600"/>
              </a:spcBef>
              <a:spcAft>
                <a:spcPts val="0"/>
              </a:spcAft>
              <a:buNone/>
            </a:pPr>
            <a:r>
              <a:t/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>
              <a:spcBef>
                <a:spcPts val="1600"/>
              </a:spcBef>
              <a:spcAft>
                <a:spcPts val="1600"/>
              </a:spcAft>
              <a:buNone/>
            </a:pPr>
            <a:r>
              <a:t/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descr="watermark.jpg" id="209" name="Google Shape;209;p31"/>
          <p:cNvPicPr preferRelativeResize="0"/>
          <p:nvPr/>
        </p:nvPicPr>
        <p:blipFill rotWithShape="1">
          <a:blip r:embed="rId3">
            <a:alphaModFix/>
          </a:blip>
          <a:srcRect b="38251" l="51048" r="35216" t="14424"/>
          <a:stretch/>
        </p:blipFill>
        <p:spPr>
          <a:xfrm>
            <a:off x="152400" y="152400"/>
            <a:ext cx="890025" cy="859476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watermark.jpg" id="210" name="Google Shape;210;p31"/>
          <p:cNvPicPr preferRelativeResize="0"/>
          <p:nvPr/>
        </p:nvPicPr>
        <p:blipFill rotWithShape="1">
          <a:blip r:embed="rId3">
            <a:alphaModFix/>
          </a:blip>
          <a:srcRect b="38442" l="-230" r="230" t="8854"/>
          <a:stretch/>
        </p:blipFill>
        <p:spPr>
          <a:xfrm>
            <a:off x="-76200" y="4801375"/>
            <a:ext cx="2315821" cy="342126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211" name="Google Shape;211;p31"/>
          <p:cNvGraphicFramePr/>
          <p:nvPr/>
        </p:nvGraphicFramePr>
        <p:xfrm>
          <a:off x="311700" y="3177225"/>
          <a:ext cx="3000000" cy="3000000"/>
        </p:xfrm>
        <a:graphic>
          <a:graphicData uri="http://schemas.openxmlformats.org/drawingml/2006/table">
            <a:tbl>
              <a:tblPr>
                <a:noFill/>
                <a:tableStyleId>{88C7143F-9766-475C-8790-09A355FB4733}</a:tableStyleId>
              </a:tblPr>
              <a:tblGrid>
                <a:gridCol w="1170400"/>
                <a:gridCol w="1638525"/>
                <a:gridCol w="2314675"/>
              </a:tblGrid>
              <a:tr h="381000">
                <a:tc>
                  <a:txBody>
                    <a:bodyPr>
                      <a:noAutofit/>
                    </a:bodyPr>
                    <a:lstStyle/>
                    <a:p>
                      <a:pPr indent="0" lvl="0" marL="0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WebsiteId</a:t>
                      </a:r>
                      <a:endParaRPr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91425" marB="91425" marR="91425" marL="91425"/>
                </a:tc>
                <a:tc>
                  <a:txBody>
                    <a:bodyPr>
                      <a:noAutofit/>
                    </a:bodyPr>
                    <a:lstStyle/>
                    <a:p>
                      <a:pPr indent="0" lvl="0" marL="0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WebSiteName</a:t>
                      </a:r>
                      <a:endParaRPr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91425" marB="91425" marR="91425" marL="91425"/>
                </a:tc>
                <a:tc>
                  <a:txBody>
                    <a:bodyPr>
                      <a:noAutofit/>
                    </a:bodyPr>
                    <a:lstStyle/>
                    <a:p>
                      <a:pPr indent="0" lvl="0" marL="0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URL</a:t>
                      </a:r>
                      <a:endParaRPr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91425" marB="91425" marR="91425" marL="91425"/>
                </a:tc>
              </a:tr>
              <a:tr h="381000">
                <a:tc>
                  <a:txBody>
                    <a:bodyPr>
                      <a:noAutofit/>
                    </a:bodyPr>
                    <a:lstStyle/>
                    <a:p>
                      <a:pPr indent="0" lvl="0" marL="0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1</a:t>
                      </a:r>
                      <a:endParaRPr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91425" marB="91425" marR="91425" marL="91425"/>
                </a:tc>
                <a:tc>
                  <a:txBody>
                    <a:bodyPr>
                      <a:noAutofit/>
                    </a:bodyPr>
                    <a:lstStyle/>
                    <a:p>
                      <a:pPr indent="0" lvl="0" marL="0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Google</a:t>
                      </a:r>
                      <a:endParaRPr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91425" marB="91425" marR="91425" marL="91425"/>
                </a:tc>
                <a:tc>
                  <a:txBody>
                    <a:bodyPr>
                      <a:noAutofit/>
                    </a:bodyPr>
                    <a:lstStyle/>
                    <a:p>
                      <a:pPr indent="0" lvl="0" marL="0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dk1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www.google.com</a:t>
                      </a:r>
                      <a:endParaRPr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91425" marB="91425" marR="91425" marL="91425"/>
                </a:tc>
              </a:tr>
              <a:tr h="381000">
                <a:tc>
                  <a:txBody>
                    <a:bodyPr>
                      <a:noAutofit/>
                    </a:bodyPr>
                    <a:lstStyle/>
                    <a:p>
                      <a:pPr indent="0" lvl="0" marL="0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2</a:t>
                      </a:r>
                      <a:endParaRPr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91425" marB="91425" marR="91425" marL="91425"/>
                </a:tc>
                <a:tc>
                  <a:txBody>
                    <a:bodyPr>
                      <a:noAutofit/>
                    </a:bodyPr>
                    <a:lstStyle/>
                    <a:p>
                      <a:pPr indent="0" lvl="0" marL="0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Facebook</a:t>
                      </a:r>
                      <a:endParaRPr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91425" marB="91425" marR="91425" marL="91425"/>
                </a:tc>
                <a:tc>
                  <a:txBody>
                    <a:bodyPr>
                      <a:noAutofit/>
                    </a:bodyPr>
                    <a:lstStyle/>
                    <a:p>
                      <a:pPr indent="0" lvl="0" marL="0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www.facebook.com</a:t>
                      </a:r>
                      <a:endParaRPr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91425" marB="91425" marR="91425" marL="91425"/>
                </a:tc>
              </a:tr>
            </a:tbl>
          </a:graphicData>
        </a:graphic>
      </p:graphicFrame>
      <p:graphicFrame>
        <p:nvGraphicFramePr>
          <p:cNvPr id="212" name="Google Shape;212;p31"/>
          <p:cNvGraphicFramePr/>
          <p:nvPr/>
        </p:nvGraphicFramePr>
        <p:xfrm>
          <a:off x="5581575" y="3177225"/>
          <a:ext cx="3000000" cy="3000000"/>
        </p:xfrm>
        <a:graphic>
          <a:graphicData uri="http://schemas.openxmlformats.org/drawingml/2006/table">
            <a:tbl>
              <a:tblPr>
                <a:noFill/>
                <a:tableStyleId>{88C7143F-9766-475C-8790-09A355FB4733}</a:tableStyleId>
              </a:tblPr>
              <a:tblGrid>
                <a:gridCol w="1170400"/>
                <a:gridCol w="1638525"/>
              </a:tblGrid>
              <a:tr h="381000">
                <a:tc>
                  <a:txBody>
                    <a:bodyPr>
                      <a:noAutofit/>
                    </a:bodyPr>
                    <a:lstStyle/>
                    <a:p>
                      <a:pPr indent="0" lvl="0" marL="0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WebsiteId</a:t>
                      </a:r>
                      <a:endParaRPr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91425" marB="91425" marR="91425" marL="91425"/>
                </a:tc>
                <a:tc>
                  <a:txBody>
                    <a:bodyPr>
                      <a:noAutofit/>
                    </a:bodyPr>
                    <a:lstStyle/>
                    <a:p>
                      <a:pPr indent="0" lvl="0" marL="0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Date Accessed</a:t>
                      </a:r>
                      <a:endParaRPr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91425" marB="91425" marR="91425" marL="91425"/>
                </a:tc>
              </a:tr>
              <a:tr h="381000">
                <a:tc>
                  <a:txBody>
                    <a:bodyPr>
                      <a:noAutofit/>
                    </a:bodyPr>
                    <a:lstStyle/>
                    <a:p>
                      <a:pPr indent="0" lvl="0" marL="0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1</a:t>
                      </a:r>
                      <a:endParaRPr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91425" marB="91425" marR="91425" marL="91425"/>
                </a:tc>
                <a:tc>
                  <a:txBody>
                    <a:bodyPr>
                      <a:noAutofit/>
                    </a:bodyPr>
                    <a:lstStyle/>
                    <a:p>
                      <a:pPr indent="0" lvl="0" marL="0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2018-01-01</a:t>
                      </a:r>
                      <a:endParaRPr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91425" marB="91425" marR="91425" marL="91425"/>
                </a:tc>
              </a:tr>
              <a:tr h="381000">
                <a:tc>
                  <a:txBody>
                    <a:bodyPr>
                      <a:noAutofit/>
                    </a:bodyPr>
                    <a:lstStyle/>
                    <a:p>
                      <a:pPr indent="0" lvl="0" marL="0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2</a:t>
                      </a:r>
                      <a:endParaRPr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91425" marB="91425" marR="91425" marL="91425"/>
                </a:tc>
                <a:tc>
                  <a:txBody>
                    <a:bodyPr>
                      <a:noAutofit/>
                    </a:bodyPr>
                    <a:lstStyle/>
                    <a:p>
                      <a:pPr indent="0" lvl="0" marL="0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2018-02-03</a:t>
                      </a:r>
                      <a:endParaRPr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91425" marB="91425" marR="91425" marL="91425"/>
                </a:tc>
              </a:tr>
            </a:tbl>
          </a:graphicData>
        </a:graphic>
      </p:graphicFrame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16" name="Shape 2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7" name="Google Shape;217;p32"/>
          <p:cNvSpPr txBox="1"/>
          <p:nvPr>
            <p:ph type="title"/>
          </p:nvPr>
        </p:nvSpPr>
        <p:spPr>
          <a:xfrm>
            <a:off x="1042425" y="295788"/>
            <a:ext cx="77898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Montserrat"/>
                <a:ea typeface="Montserrat"/>
                <a:cs typeface="Montserrat"/>
                <a:sym typeface="Montserrat"/>
              </a:rPr>
              <a:t>Django</a:t>
            </a:r>
            <a:endParaRPr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218" name="Google Shape;218;p32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419100" lvl="0" marL="457200" rtl="0"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●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A foreign key just denotes that the column coincides with a primary key of another table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>
              <a:spcBef>
                <a:spcPts val="1600"/>
              </a:spcBef>
              <a:spcAft>
                <a:spcPts val="0"/>
              </a:spcAft>
              <a:buNone/>
            </a:pPr>
            <a:r>
              <a:t/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>
              <a:spcBef>
                <a:spcPts val="1600"/>
              </a:spcBef>
              <a:spcAft>
                <a:spcPts val="1600"/>
              </a:spcAft>
              <a:buNone/>
            </a:pPr>
            <a:r>
              <a:t/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descr="watermark.jpg" id="219" name="Google Shape;219;p32"/>
          <p:cNvPicPr preferRelativeResize="0"/>
          <p:nvPr/>
        </p:nvPicPr>
        <p:blipFill rotWithShape="1">
          <a:blip r:embed="rId3">
            <a:alphaModFix/>
          </a:blip>
          <a:srcRect b="38251" l="51048" r="35216" t="14424"/>
          <a:stretch/>
        </p:blipFill>
        <p:spPr>
          <a:xfrm>
            <a:off x="152400" y="152400"/>
            <a:ext cx="890025" cy="859476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watermark.jpg" id="220" name="Google Shape;220;p32"/>
          <p:cNvPicPr preferRelativeResize="0"/>
          <p:nvPr/>
        </p:nvPicPr>
        <p:blipFill rotWithShape="1">
          <a:blip r:embed="rId3">
            <a:alphaModFix/>
          </a:blip>
          <a:srcRect b="38442" l="-230" r="230" t="8854"/>
          <a:stretch/>
        </p:blipFill>
        <p:spPr>
          <a:xfrm>
            <a:off x="-76200" y="4801375"/>
            <a:ext cx="2315821" cy="342126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221" name="Google Shape;221;p32"/>
          <p:cNvGraphicFramePr/>
          <p:nvPr/>
        </p:nvGraphicFramePr>
        <p:xfrm>
          <a:off x="311700" y="3177225"/>
          <a:ext cx="3000000" cy="3000000"/>
        </p:xfrm>
        <a:graphic>
          <a:graphicData uri="http://schemas.openxmlformats.org/drawingml/2006/table">
            <a:tbl>
              <a:tblPr>
                <a:noFill/>
                <a:tableStyleId>{88C7143F-9766-475C-8790-09A355FB4733}</a:tableStyleId>
              </a:tblPr>
              <a:tblGrid>
                <a:gridCol w="1170400"/>
                <a:gridCol w="1638525"/>
                <a:gridCol w="2314675"/>
              </a:tblGrid>
              <a:tr h="381000">
                <a:tc>
                  <a:txBody>
                    <a:bodyPr>
                      <a:noAutofit/>
                    </a:bodyPr>
                    <a:lstStyle/>
                    <a:p>
                      <a:pPr indent="0" lvl="0" marL="0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WebsiteId</a:t>
                      </a:r>
                      <a:endParaRPr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91425" marB="91425" marR="91425" marL="91425"/>
                </a:tc>
                <a:tc>
                  <a:txBody>
                    <a:bodyPr>
                      <a:noAutofit/>
                    </a:bodyPr>
                    <a:lstStyle/>
                    <a:p>
                      <a:pPr indent="0" lvl="0" marL="0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WebSiteName</a:t>
                      </a:r>
                      <a:endParaRPr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91425" marB="91425" marR="91425" marL="91425"/>
                </a:tc>
                <a:tc>
                  <a:txBody>
                    <a:bodyPr>
                      <a:noAutofit/>
                    </a:bodyPr>
                    <a:lstStyle/>
                    <a:p>
                      <a:pPr indent="0" lvl="0" marL="0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URL</a:t>
                      </a:r>
                      <a:endParaRPr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91425" marB="91425" marR="91425" marL="91425"/>
                </a:tc>
              </a:tr>
              <a:tr h="381000">
                <a:tc>
                  <a:txBody>
                    <a:bodyPr>
                      <a:noAutofit/>
                    </a:bodyPr>
                    <a:lstStyle/>
                    <a:p>
                      <a:pPr indent="0" lvl="0" marL="0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1</a:t>
                      </a:r>
                      <a:endParaRPr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91425" marB="91425" marR="91425" marL="91425"/>
                </a:tc>
                <a:tc>
                  <a:txBody>
                    <a:bodyPr>
                      <a:noAutofit/>
                    </a:bodyPr>
                    <a:lstStyle/>
                    <a:p>
                      <a:pPr indent="0" lvl="0" marL="0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Google</a:t>
                      </a:r>
                      <a:endParaRPr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91425" marB="91425" marR="91425" marL="91425"/>
                </a:tc>
                <a:tc>
                  <a:txBody>
                    <a:bodyPr>
                      <a:noAutofit/>
                    </a:bodyPr>
                    <a:lstStyle/>
                    <a:p>
                      <a:pPr indent="0" lvl="0" marL="0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dk1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www.google.com</a:t>
                      </a:r>
                      <a:endParaRPr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91425" marB="91425" marR="91425" marL="91425"/>
                </a:tc>
              </a:tr>
              <a:tr h="381000">
                <a:tc>
                  <a:txBody>
                    <a:bodyPr>
                      <a:noAutofit/>
                    </a:bodyPr>
                    <a:lstStyle/>
                    <a:p>
                      <a:pPr indent="0" lvl="0" marL="0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2</a:t>
                      </a:r>
                      <a:endParaRPr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91425" marB="91425" marR="91425" marL="91425"/>
                </a:tc>
                <a:tc>
                  <a:txBody>
                    <a:bodyPr>
                      <a:noAutofit/>
                    </a:bodyPr>
                    <a:lstStyle/>
                    <a:p>
                      <a:pPr indent="0" lvl="0" marL="0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Facebook</a:t>
                      </a:r>
                      <a:endParaRPr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91425" marB="91425" marR="91425" marL="91425"/>
                </a:tc>
                <a:tc>
                  <a:txBody>
                    <a:bodyPr>
                      <a:noAutofit/>
                    </a:bodyPr>
                    <a:lstStyle/>
                    <a:p>
                      <a:pPr indent="0" lvl="0" marL="0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www.facebook.com</a:t>
                      </a:r>
                      <a:endParaRPr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91425" marB="91425" marR="91425" marL="91425"/>
                </a:tc>
              </a:tr>
            </a:tbl>
          </a:graphicData>
        </a:graphic>
      </p:graphicFrame>
      <p:graphicFrame>
        <p:nvGraphicFramePr>
          <p:cNvPr id="222" name="Google Shape;222;p32"/>
          <p:cNvGraphicFramePr/>
          <p:nvPr/>
        </p:nvGraphicFramePr>
        <p:xfrm>
          <a:off x="5581575" y="3177225"/>
          <a:ext cx="3000000" cy="3000000"/>
        </p:xfrm>
        <a:graphic>
          <a:graphicData uri="http://schemas.openxmlformats.org/drawingml/2006/table">
            <a:tbl>
              <a:tblPr>
                <a:noFill/>
                <a:tableStyleId>{88C7143F-9766-475C-8790-09A355FB4733}</a:tableStyleId>
              </a:tblPr>
              <a:tblGrid>
                <a:gridCol w="1170400"/>
                <a:gridCol w="1638525"/>
              </a:tblGrid>
              <a:tr h="381000">
                <a:tc>
                  <a:txBody>
                    <a:bodyPr>
                      <a:noAutofit/>
                    </a:bodyPr>
                    <a:lstStyle/>
                    <a:p>
                      <a:pPr indent="0" lvl="0" marL="0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WebsiteId</a:t>
                      </a:r>
                      <a:endParaRPr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91425" marB="91425" marR="91425" marL="91425"/>
                </a:tc>
                <a:tc>
                  <a:txBody>
                    <a:bodyPr>
                      <a:noAutofit/>
                    </a:bodyPr>
                    <a:lstStyle/>
                    <a:p>
                      <a:pPr indent="0" lvl="0" marL="0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Date Accessed</a:t>
                      </a:r>
                      <a:endParaRPr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91425" marB="91425" marR="91425" marL="91425"/>
                </a:tc>
              </a:tr>
              <a:tr h="381000">
                <a:tc>
                  <a:txBody>
                    <a:bodyPr>
                      <a:noAutofit/>
                    </a:bodyPr>
                    <a:lstStyle/>
                    <a:p>
                      <a:pPr indent="0" lvl="0" marL="0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1</a:t>
                      </a:r>
                      <a:endParaRPr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91425" marB="91425" marR="91425" marL="91425"/>
                </a:tc>
                <a:tc>
                  <a:txBody>
                    <a:bodyPr>
                      <a:noAutofit/>
                    </a:bodyPr>
                    <a:lstStyle/>
                    <a:p>
                      <a:pPr indent="0" lvl="0" marL="0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2018-01-01</a:t>
                      </a:r>
                      <a:endParaRPr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91425" marB="91425" marR="91425" marL="91425"/>
                </a:tc>
              </a:tr>
              <a:tr h="381000">
                <a:tc>
                  <a:txBody>
                    <a:bodyPr>
                      <a:noAutofit/>
                    </a:bodyPr>
                    <a:lstStyle/>
                    <a:p>
                      <a:pPr indent="0" lvl="0" marL="0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2</a:t>
                      </a:r>
                      <a:endParaRPr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91425" marB="91425" marR="91425" marL="91425"/>
                </a:tc>
                <a:tc>
                  <a:txBody>
                    <a:bodyPr>
                      <a:noAutofit/>
                    </a:bodyPr>
                    <a:lstStyle/>
                    <a:p>
                      <a:pPr indent="0" lvl="0" marL="0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2018-02-03</a:t>
                      </a:r>
                      <a:endParaRPr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91425" marB="91425" marR="91425" marL="91425"/>
                </a:tc>
              </a:tr>
            </a:tbl>
          </a:graphicData>
        </a:graphic>
      </p:graphicFrame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26" name="Shape 2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7" name="Google Shape;227;p33"/>
          <p:cNvSpPr txBox="1"/>
          <p:nvPr>
            <p:ph type="title"/>
          </p:nvPr>
        </p:nvSpPr>
        <p:spPr>
          <a:xfrm>
            <a:off x="1042425" y="295788"/>
            <a:ext cx="77898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Montserrat"/>
                <a:ea typeface="Montserrat"/>
                <a:cs typeface="Montserrat"/>
                <a:sym typeface="Montserrat"/>
              </a:rPr>
              <a:t>Django</a:t>
            </a:r>
            <a:endParaRPr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228" name="Google Shape;228;p33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419100" lvl="0" marL="457200" rtl="0"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●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Later on we will move on to discuss One-to-one or Many-to-many relationships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>
              <a:spcBef>
                <a:spcPts val="1600"/>
              </a:spcBef>
              <a:spcAft>
                <a:spcPts val="1600"/>
              </a:spcAft>
              <a:buNone/>
            </a:pPr>
            <a:r>
              <a:t/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descr="watermark.jpg" id="229" name="Google Shape;229;p33"/>
          <p:cNvPicPr preferRelativeResize="0"/>
          <p:nvPr/>
        </p:nvPicPr>
        <p:blipFill rotWithShape="1">
          <a:blip r:embed="rId3">
            <a:alphaModFix/>
          </a:blip>
          <a:srcRect b="38251" l="51048" r="35216" t="14424"/>
          <a:stretch/>
        </p:blipFill>
        <p:spPr>
          <a:xfrm>
            <a:off x="152400" y="152400"/>
            <a:ext cx="890025" cy="859476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watermark.jpg" id="230" name="Google Shape;230;p33"/>
          <p:cNvPicPr preferRelativeResize="0"/>
          <p:nvPr/>
        </p:nvPicPr>
        <p:blipFill rotWithShape="1">
          <a:blip r:embed="rId3">
            <a:alphaModFix/>
          </a:blip>
          <a:srcRect b="38442" l="-230" r="230" t="8854"/>
          <a:stretch/>
        </p:blipFill>
        <p:spPr>
          <a:xfrm>
            <a:off x="-76200" y="4801375"/>
            <a:ext cx="2315821" cy="342126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231" name="Google Shape;231;p33"/>
          <p:cNvGraphicFramePr/>
          <p:nvPr/>
        </p:nvGraphicFramePr>
        <p:xfrm>
          <a:off x="311700" y="3177225"/>
          <a:ext cx="3000000" cy="3000000"/>
        </p:xfrm>
        <a:graphic>
          <a:graphicData uri="http://schemas.openxmlformats.org/drawingml/2006/table">
            <a:tbl>
              <a:tblPr>
                <a:noFill/>
                <a:tableStyleId>{88C7143F-9766-475C-8790-09A355FB4733}</a:tableStyleId>
              </a:tblPr>
              <a:tblGrid>
                <a:gridCol w="1170400"/>
                <a:gridCol w="1638525"/>
                <a:gridCol w="2314675"/>
              </a:tblGrid>
              <a:tr h="381000">
                <a:tc>
                  <a:txBody>
                    <a:bodyPr>
                      <a:noAutofit/>
                    </a:bodyPr>
                    <a:lstStyle/>
                    <a:p>
                      <a:pPr indent="0" lvl="0" marL="0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WebsiteId</a:t>
                      </a:r>
                      <a:endParaRPr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91425" marB="91425" marR="91425" marL="91425"/>
                </a:tc>
                <a:tc>
                  <a:txBody>
                    <a:bodyPr>
                      <a:noAutofit/>
                    </a:bodyPr>
                    <a:lstStyle/>
                    <a:p>
                      <a:pPr indent="0" lvl="0" marL="0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WebSiteName</a:t>
                      </a:r>
                      <a:endParaRPr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91425" marB="91425" marR="91425" marL="91425"/>
                </a:tc>
                <a:tc>
                  <a:txBody>
                    <a:bodyPr>
                      <a:noAutofit/>
                    </a:bodyPr>
                    <a:lstStyle/>
                    <a:p>
                      <a:pPr indent="0" lvl="0" marL="0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URL</a:t>
                      </a:r>
                      <a:endParaRPr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91425" marB="91425" marR="91425" marL="91425"/>
                </a:tc>
              </a:tr>
              <a:tr h="381000">
                <a:tc>
                  <a:txBody>
                    <a:bodyPr>
                      <a:noAutofit/>
                    </a:bodyPr>
                    <a:lstStyle/>
                    <a:p>
                      <a:pPr indent="0" lvl="0" marL="0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1</a:t>
                      </a:r>
                      <a:endParaRPr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91425" marB="91425" marR="91425" marL="91425"/>
                </a:tc>
                <a:tc>
                  <a:txBody>
                    <a:bodyPr>
                      <a:noAutofit/>
                    </a:bodyPr>
                    <a:lstStyle/>
                    <a:p>
                      <a:pPr indent="0" lvl="0" marL="0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Google</a:t>
                      </a:r>
                      <a:endParaRPr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91425" marB="91425" marR="91425" marL="91425"/>
                </a:tc>
                <a:tc>
                  <a:txBody>
                    <a:bodyPr>
                      <a:noAutofit/>
                    </a:bodyPr>
                    <a:lstStyle/>
                    <a:p>
                      <a:pPr indent="0" lvl="0" marL="0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dk1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www.google.com</a:t>
                      </a:r>
                      <a:endParaRPr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91425" marB="91425" marR="91425" marL="91425"/>
                </a:tc>
              </a:tr>
              <a:tr h="381000">
                <a:tc>
                  <a:txBody>
                    <a:bodyPr>
                      <a:noAutofit/>
                    </a:bodyPr>
                    <a:lstStyle/>
                    <a:p>
                      <a:pPr indent="0" lvl="0" marL="0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2</a:t>
                      </a:r>
                      <a:endParaRPr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91425" marB="91425" marR="91425" marL="91425"/>
                </a:tc>
                <a:tc>
                  <a:txBody>
                    <a:bodyPr>
                      <a:noAutofit/>
                    </a:bodyPr>
                    <a:lstStyle/>
                    <a:p>
                      <a:pPr indent="0" lvl="0" marL="0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Facebook</a:t>
                      </a:r>
                      <a:endParaRPr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91425" marB="91425" marR="91425" marL="91425"/>
                </a:tc>
                <a:tc>
                  <a:txBody>
                    <a:bodyPr>
                      <a:noAutofit/>
                    </a:bodyPr>
                    <a:lstStyle/>
                    <a:p>
                      <a:pPr indent="0" lvl="0" marL="0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www.facebook.com</a:t>
                      </a:r>
                      <a:endParaRPr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91425" marB="91425" marR="91425" marL="91425"/>
                </a:tc>
              </a:tr>
            </a:tbl>
          </a:graphicData>
        </a:graphic>
      </p:graphicFrame>
      <p:graphicFrame>
        <p:nvGraphicFramePr>
          <p:cNvPr id="232" name="Google Shape;232;p33"/>
          <p:cNvGraphicFramePr/>
          <p:nvPr/>
        </p:nvGraphicFramePr>
        <p:xfrm>
          <a:off x="5581575" y="3177225"/>
          <a:ext cx="3000000" cy="3000000"/>
        </p:xfrm>
        <a:graphic>
          <a:graphicData uri="http://schemas.openxmlformats.org/drawingml/2006/table">
            <a:tbl>
              <a:tblPr>
                <a:noFill/>
                <a:tableStyleId>{88C7143F-9766-475C-8790-09A355FB4733}</a:tableStyleId>
              </a:tblPr>
              <a:tblGrid>
                <a:gridCol w="1170400"/>
                <a:gridCol w="1638525"/>
              </a:tblGrid>
              <a:tr h="381000">
                <a:tc>
                  <a:txBody>
                    <a:bodyPr>
                      <a:noAutofit/>
                    </a:bodyPr>
                    <a:lstStyle/>
                    <a:p>
                      <a:pPr indent="0" lvl="0" marL="0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WebsiteId</a:t>
                      </a:r>
                      <a:endParaRPr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91425" marB="91425" marR="91425" marL="91425"/>
                </a:tc>
                <a:tc>
                  <a:txBody>
                    <a:bodyPr>
                      <a:noAutofit/>
                    </a:bodyPr>
                    <a:lstStyle/>
                    <a:p>
                      <a:pPr indent="0" lvl="0" marL="0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Date Accessed</a:t>
                      </a:r>
                      <a:endParaRPr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91425" marB="91425" marR="91425" marL="91425"/>
                </a:tc>
              </a:tr>
              <a:tr h="381000">
                <a:tc>
                  <a:txBody>
                    <a:bodyPr>
                      <a:noAutofit/>
                    </a:bodyPr>
                    <a:lstStyle/>
                    <a:p>
                      <a:pPr indent="0" lvl="0" marL="0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1</a:t>
                      </a:r>
                      <a:endParaRPr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91425" marB="91425" marR="91425" marL="91425"/>
                </a:tc>
                <a:tc>
                  <a:txBody>
                    <a:bodyPr>
                      <a:noAutofit/>
                    </a:bodyPr>
                    <a:lstStyle/>
                    <a:p>
                      <a:pPr indent="0" lvl="0" marL="0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2018-01-01</a:t>
                      </a:r>
                      <a:endParaRPr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91425" marB="91425" marR="91425" marL="91425"/>
                </a:tc>
              </a:tr>
              <a:tr h="381000">
                <a:tc>
                  <a:txBody>
                    <a:bodyPr>
                      <a:noAutofit/>
                    </a:bodyPr>
                    <a:lstStyle/>
                    <a:p>
                      <a:pPr indent="0" lvl="0" marL="0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2</a:t>
                      </a:r>
                      <a:endParaRPr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91425" marB="91425" marR="91425" marL="91425"/>
                </a:tc>
                <a:tc>
                  <a:txBody>
                    <a:bodyPr>
                      <a:noAutofit/>
                    </a:bodyPr>
                    <a:lstStyle/>
                    <a:p>
                      <a:pPr indent="0" lvl="0" marL="0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2018-02-03</a:t>
                      </a:r>
                      <a:endParaRPr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91425" marB="91425" marR="91425" marL="91425"/>
                </a:tc>
              </a:tr>
            </a:tbl>
          </a:graphicData>
        </a:graphic>
      </p:graphicFrame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36" name="Shape 2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7" name="Google Shape;237;p34"/>
          <p:cNvSpPr txBox="1"/>
          <p:nvPr>
            <p:ph type="title"/>
          </p:nvPr>
        </p:nvSpPr>
        <p:spPr>
          <a:xfrm>
            <a:off x="1042425" y="295788"/>
            <a:ext cx="77898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Montserrat"/>
                <a:ea typeface="Montserrat"/>
                <a:cs typeface="Montserrat"/>
                <a:sym typeface="Montserrat"/>
              </a:rPr>
              <a:t>Django</a:t>
            </a:r>
            <a:endParaRPr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238" name="Google Shape;238;p3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419100" lvl="0" marL="457200" rtl="0"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●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Later on we will move on to discuss One-to-one or Many-to-many relationships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>
              <a:spcBef>
                <a:spcPts val="1600"/>
              </a:spcBef>
              <a:spcAft>
                <a:spcPts val="1600"/>
              </a:spcAft>
              <a:buNone/>
            </a:pPr>
            <a:r>
              <a:t/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descr="watermark.jpg" id="239" name="Google Shape;239;p34"/>
          <p:cNvPicPr preferRelativeResize="0"/>
          <p:nvPr/>
        </p:nvPicPr>
        <p:blipFill rotWithShape="1">
          <a:blip r:embed="rId3">
            <a:alphaModFix/>
          </a:blip>
          <a:srcRect b="38251" l="51048" r="35216" t="14424"/>
          <a:stretch/>
        </p:blipFill>
        <p:spPr>
          <a:xfrm>
            <a:off x="152400" y="152400"/>
            <a:ext cx="890025" cy="859476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watermark.jpg" id="240" name="Google Shape;240;p34"/>
          <p:cNvPicPr preferRelativeResize="0"/>
          <p:nvPr/>
        </p:nvPicPr>
        <p:blipFill rotWithShape="1">
          <a:blip r:embed="rId3">
            <a:alphaModFix/>
          </a:blip>
          <a:srcRect b="38442" l="-230" r="230" t="8854"/>
          <a:stretch/>
        </p:blipFill>
        <p:spPr>
          <a:xfrm>
            <a:off x="-76200" y="4801375"/>
            <a:ext cx="2315821" cy="342126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241" name="Google Shape;241;p34"/>
          <p:cNvGraphicFramePr/>
          <p:nvPr/>
        </p:nvGraphicFramePr>
        <p:xfrm>
          <a:off x="311700" y="3177225"/>
          <a:ext cx="3000000" cy="3000000"/>
        </p:xfrm>
        <a:graphic>
          <a:graphicData uri="http://schemas.openxmlformats.org/drawingml/2006/table">
            <a:tbl>
              <a:tblPr>
                <a:noFill/>
                <a:tableStyleId>{88C7143F-9766-475C-8790-09A355FB4733}</a:tableStyleId>
              </a:tblPr>
              <a:tblGrid>
                <a:gridCol w="1170400"/>
                <a:gridCol w="1638525"/>
                <a:gridCol w="2314675"/>
              </a:tblGrid>
              <a:tr h="381000">
                <a:tc>
                  <a:txBody>
                    <a:bodyPr>
                      <a:noAutofit/>
                    </a:bodyPr>
                    <a:lstStyle/>
                    <a:p>
                      <a:pPr indent="0" lvl="0" marL="0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WebsiteId</a:t>
                      </a:r>
                      <a:endParaRPr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91425" marB="91425" marR="91425" marL="91425"/>
                </a:tc>
                <a:tc>
                  <a:txBody>
                    <a:bodyPr>
                      <a:noAutofit/>
                    </a:bodyPr>
                    <a:lstStyle/>
                    <a:p>
                      <a:pPr indent="0" lvl="0" marL="0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WebSiteName</a:t>
                      </a:r>
                      <a:endParaRPr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91425" marB="91425" marR="91425" marL="91425"/>
                </a:tc>
                <a:tc>
                  <a:txBody>
                    <a:bodyPr>
                      <a:noAutofit/>
                    </a:bodyPr>
                    <a:lstStyle/>
                    <a:p>
                      <a:pPr indent="0" lvl="0" marL="0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URL</a:t>
                      </a:r>
                      <a:endParaRPr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91425" marB="91425" marR="91425" marL="91425"/>
                </a:tc>
              </a:tr>
              <a:tr h="381000">
                <a:tc>
                  <a:txBody>
                    <a:bodyPr>
                      <a:noAutofit/>
                    </a:bodyPr>
                    <a:lstStyle/>
                    <a:p>
                      <a:pPr indent="0" lvl="0" marL="0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1</a:t>
                      </a:r>
                      <a:endParaRPr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91425" marB="91425" marR="91425" marL="91425"/>
                </a:tc>
                <a:tc>
                  <a:txBody>
                    <a:bodyPr>
                      <a:noAutofit/>
                    </a:bodyPr>
                    <a:lstStyle/>
                    <a:p>
                      <a:pPr indent="0" lvl="0" marL="0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Google</a:t>
                      </a:r>
                      <a:endParaRPr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91425" marB="91425" marR="91425" marL="91425"/>
                </a:tc>
                <a:tc>
                  <a:txBody>
                    <a:bodyPr>
                      <a:noAutofit/>
                    </a:bodyPr>
                    <a:lstStyle/>
                    <a:p>
                      <a:pPr indent="0" lvl="0" marL="0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dk1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www.google.com</a:t>
                      </a:r>
                      <a:endParaRPr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91425" marB="91425" marR="91425" marL="91425"/>
                </a:tc>
              </a:tr>
              <a:tr h="381000">
                <a:tc>
                  <a:txBody>
                    <a:bodyPr>
                      <a:noAutofit/>
                    </a:bodyPr>
                    <a:lstStyle/>
                    <a:p>
                      <a:pPr indent="0" lvl="0" marL="0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2</a:t>
                      </a:r>
                      <a:endParaRPr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91425" marB="91425" marR="91425" marL="91425"/>
                </a:tc>
                <a:tc>
                  <a:txBody>
                    <a:bodyPr>
                      <a:noAutofit/>
                    </a:bodyPr>
                    <a:lstStyle/>
                    <a:p>
                      <a:pPr indent="0" lvl="0" marL="0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Facebook</a:t>
                      </a:r>
                      <a:endParaRPr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91425" marB="91425" marR="91425" marL="91425"/>
                </a:tc>
                <a:tc>
                  <a:txBody>
                    <a:bodyPr>
                      <a:noAutofit/>
                    </a:bodyPr>
                    <a:lstStyle/>
                    <a:p>
                      <a:pPr indent="0" lvl="0" marL="0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www.facebook.com</a:t>
                      </a:r>
                      <a:endParaRPr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91425" marB="91425" marR="91425" marL="91425"/>
                </a:tc>
              </a:tr>
            </a:tbl>
          </a:graphicData>
        </a:graphic>
      </p:graphicFrame>
      <p:graphicFrame>
        <p:nvGraphicFramePr>
          <p:cNvPr id="242" name="Google Shape;242;p34"/>
          <p:cNvGraphicFramePr/>
          <p:nvPr/>
        </p:nvGraphicFramePr>
        <p:xfrm>
          <a:off x="5581575" y="3177225"/>
          <a:ext cx="3000000" cy="3000000"/>
        </p:xfrm>
        <a:graphic>
          <a:graphicData uri="http://schemas.openxmlformats.org/drawingml/2006/table">
            <a:tbl>
              <a:tblPr>
                <a:noFill/>
                <a:tableStyleId>{88C7143F-9766-475C-8790-09A355FB4733}</a:tableStyleId>
              </a:tblPr>
              <a:tblGrid>
                <a:gridCol w="1170400"/>
                <a:gridCol w="1638525"/>
              </a:tblGrid>
              <a:tr h="381000">
                <a:tc>
                  <a:txBody>
                    <a:bodyPr>
                      <a:noAutofit/>
                    </a:bodyPr>
                    <a:lstStyle/>
                    <a:p>
                      <a:pPr indent="0" lvl="0" marL="0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WebsiteId</a:t>
                      </a:r>
                      <a:endParaRPr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91425" marB="91425" marR="91425" marL="91425"/>
                </a:tc>
                <a:tc>
                  <a:txBody>
                    <a:bodyPr>
                      <a:noAutofit/>
                    </a:bodyPr>
                    <a:lstStyle/>
                    <a:p>
                      <a:pPr indent="0" lvl="0" marL="0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Date Accessed</a:t>
                      </a:r>
                      <a:endParaRPr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91425" marB="91425" marR="91425" marL="91425"/>
                </a:tc>
              </a:tr>
              <a:tr h="381000">
                <a:tc>
                  <a:txBody>
                    <a:bodyPr>
                      <a:noAutofit/>
                    </a:bodyPr>
                    <a:lstStyle/>
                    <a:p>
                      <a:pPr indent="0" lvl="0" marL="0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1</a:t>
                      </a:r>
                      <a:endParaRPr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91425" marB="91425" marR="91425" marL="91425"/>
                </a:tc>
                <a:tc>
                  <a:txBody>
                    <a:bodyPr>
                      <a:noAutofit/>
                    </a:bodyPr>
                    <a:lstStyle/>
                    <a:p>
                      <a:pPr indent="0" lvl="0" marL="0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2018-01-01</a:t>
                      </a:r>
                      <a:endParaRPr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91425" marB="91425" marR="91425" marL="91425"/>
                </a:tc>
              </a:tr>
              <a:tr h="381000">
                <a:tc>
                  <a:txBody>
                    <a:bodyPr>
                      <a:noAutofit/>
                    </a:bodyPr>
                    <a:lstStyle/>
                    <a:p>
                      <a:pPr indent="0" lvl="0" marL="0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2</a:t>
                      </a:r>
                      <a:endParaRPr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91425" marB="91425" marR="91425" marL="91425"/>
                </a:tc>
                <a:tc>
                  <a:txBody>
                    <a:bodyPr>
                      <a:noAutofit/>
                    </a:bodyPr>
                    <a:lstStyle/>
                    <a:p>
                      <a:pPr indent="0" lvl="0" marL="0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2018-02-03</a:t>
                      </a:r>
                      <a:endParaRPr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91425" marB="91425" marR="91425" marL="91425"/>
                </a:tc>
              </a:tr>
            </a:tbl>
          </a:graphicData>
        </a:graphic>
      </p:graphicFrame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46" name="Shape 2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" name="Google Shape;247;p35"/>
          <p:cNvSpPr txBox="1"/>
          <p:nvPr>
            <p:ph type="title"/>
          </p:nvPr>
        </p:nvSpPr>
        <p:spPr>
          <a:xfrm>
            <a:off x="1042425" y="295788"/>
            <a:ext cx="77898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Montserrat"/>
                <a:ea typeface="Montserrat"/>
                <a:cs typeface="Montserrat"/>
                <a:sym typeface="Montserrat"/>
              </a:rPr>
              <a:t>Django</a:t>
            </a:r>
            <a:endParaRPr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248" name="Google Shape;248;p35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419100" lvl="0" marL="457200" rtl="0"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●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That should be enough for our understanding of models in Django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  <a:p>
            <a:pPr indent="-419100" lvl="0" marL="457200" rtl="0"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●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Now let’s show an example of the models class that would go into the models.py file of your application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>
              <a:spcBef>
                <a:spcPts val="1600"/>
              </a:spcBef>
              <a:spcAft>
                <a:spcPts val="1600"/>
              </a:spcAft>
              <a:buNone/>
            </a:pPr>
            <a:r>
              <a:t/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descr="watermark.jpg" id="249" name="Google Shape;249;p35"/>
          <p:cNvPicPr preferRelativeResize="0"/>
          <p:nvPr/>
        </p:nvPicPr>
        <p:blipFill rotWithShape="1">
          <a:blip r:embed="rId3">
            <a:alphaModFix/>
          </a:blip>
          <a:srcRect b="38251" l="51048" r="35216" t="14424"/>
          <a:stretch/>
        </p:blipFill>
        <p:spPr>
          <a:xfrm>
            <a:off x="152400" y="152400"/>
            <a:ext cx="890025" cy="859476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watermark.jpg" id="250" name="Google Shape;250;p35"/>
          <p:cNvPicPr preferRelativeResize="0"/>
          <p:nvPr/>
        </p:nvPicPr>
        <p:blipFill rotWithShape="1">
          <a:blip r:embed="rId3">
            <a:alphaModFix/>
          </a:blip>
          <a:srcRect b="38442" l="-230" r="230" t="8854"/>
          <a:stretch/>
        </p:blipFill>
        <p:spPr>
          <a:xfrm>
            <a:off x="-76200" y="4801375"/>
            <a:ext cx="2315821" cy="3421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54" name="Shape 2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5" name="Google Shape;255;p36"/>
          <p:cNvSpPr txBox="1"/>
          <p:nvPr>
            <p:ph type="title"/>
          </p:nvPr>
        </p:nvSpPr>
        <p:spPr>
          <a:xfrm>
            <a:off x="1042425" y="295788"/>
            <a:ext cx="77898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Montserrat"/>
                <a:ea typeface="Montserrat"/>
                <a:cs typeface="Montserrat"/>
                <a:sym typeface="Montserrat"/>
              </a:rPr>
              <a:t>Django</a:t>
            </a:r>
            <a:endParaRPr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256" name="Google Shape;256;p36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2200">
                <a:latin typeface="Inconsolata"/>
                <a:ea typeface="Inconsolata"/>
                <a:cs typeface="Inconsolata"/>
                <a:sym typeface="Inconsolata"/>
              </a:rPr>
              <a:t>class Topic(models.Model):</a:t>
            </a:r>
            <a:endParaRPr sz="2200">
              <a:latin typeface="Inconsolata"/>
              <a:ea typeface="Inconsolata"/>
              <a:cs typeface="Inconsolata"/>
              <a:sym typeface="Inconsolata"/>
            </a:endParaRPr>
          </a:p>
          <a:p>
            <a:pPr indent="0" lvl="0" mar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2200">
                <a:latin typeface="Inconsolata"/>
                <a:ea typeface="Inconsolata"/>
                <a:cs typeface="Inconsolata"/>
                <a:sym typeface="Inconsolata"/>
              </a:rPr>
              <a:t>	top_name = models.CharField(max_length=264, unique=True)</a:t>
            </a:r>
            <a:endParaRPr sz="2200">
              <a:latin typeface="Inconsolata"/>
              <a:ea typeface="Inconsolata"/>
              <a:cs typeface="Inconsolata"/>
              <a:sym typeface="Inconsolata"/>
            </a:endParaRPr>
          </a:p>
          <a:p>
            <a:pPr indent="0" lvl="0" mar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200">
              <a:latin typeface="Inconsolata"/>
              <a:ea typeface="Inconsolata"/>
              <a:cs typeface="Inconsolata"/>
              <a:sym typeface="Inconsolata"/>
            </a:endParaRPr>
          </a:p>
          <a:p>
            <a:pPr indent="0" lvl="0" mar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2200">
                <a:latin typeface="Inconsolata"/>
                <a:ea typeface="Inconsolata"/>
                <a:cs typeface="Inconsolata"/>
                <a:sym typeface="Inconsolata"/>
              </a:rPr>
              <a:t>class Webpage(models.Model):</a:t>
            </a:r>
            <a:endParaRPr sz="2200">
              <a:latin typeface="Inconsolata"/>
              <a:ea typeface="Inconsolata"/>
              <a:cs typeface="Inconsolata"/>
              <a:sym typeface="Inconsolata"/>
            </a:endParaRPr>
          </a:p>
          <a:p>
            <a:pPr indent="0" lvl="0" mar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2200">
                <a:latin typeface="Inconsolata"/>
                <a:ea typeface="Inconsolata"/>
                <a:cs typeface="Inconsolata"/>
                <a:sym typeface="Inconsolata"/>
              </a:rPr>
              <a:t>	category = models.ForeignKey(Topic)</a:t>
            </a:r>
            <a:endParaRPr sz="2200">
              <a:latin typeface="Inconsolata"/>
              <a:ea typeface="Inconsolata"/>
              <a:cs typeface="Inconsolata"/>
              <a:sym typeface="Inconsolata"/>
            </a:endParaRPr>
          </a:p>
          <a:p>
            <a:pPr indent="457200" lvl="0" mar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2200">
                <a:latin typeface="Inconsolata"/>
                <a:ea typeface="Inconsolata"/>
                <a:cs typeface="Inconsolata"/>
                <a:sym typeface="Inconsolata"/>
              </a:rPr>
              <a:t>name = models.CharField(max_length=264)</a:t>
            </a:r>
            <a:endParaRPr sz="2200">
              <a:latin typeface="Inconsolata"/>
              <a:ea typeface="Inconsolata"/>
              <a:cs typeface="Inconsolata"/>
              <a:sym typeface="Inconsolata"/>
            </a:endParaRPr>
          </a:p>
          <a:p>
            <a:pPr indent="0" lvl="0" mar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2200">
                <a:latin typeface="Inconsolata"/>
                <a:ea typeface="Inconsolata"/>
                <a:cs typeface="Inconsolata"/>
                <a:sym typeface="Inconsolata"/>
              </a:rPr>
              <a:t>	url = models.URLField()</a:t>
            </a:r>
            <a:endParaRPr sz="2200">
              <a:latin typeface="Inconsolata"/>
              <a:ea typeface="Inconsolata"/>
              <a:cs typeface="Inconsolata"/>
              <a:sym typeface="Inconsolata"/>
            </a:endParaRPr>
          </a:p>
          <a:p>
            <a:pPr indent="0" lvl="0" mar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2200">
                <a:latin typeface="Inconsolata"/>
                <a:ea typeface="Inconsolata"/>
                <a:cs typeface="Inconsolata"/>
                <a:sym typeface="Inconsolata"/>
              </a:rPr>
              <a:t>	</a:t>
            </a:r>
            <a:endParaRPr sz="2200">
              <a:latin typeface="Inconsolata"/>
              <a:ea typeface="Inconsolata"/>
              <a:cs typeface="Inconsolata"/>
              <a:sym typeface="Inconsolata"/>
            </a:endParaRPr>
          </a:p>
          <a:p>
            <a:pPr indent="457200" lvl="0" mar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2200">
                <a:latin typeface="Inconsolata"/>
                <a:ea typeface="Inconsolata"/>
                <a:cs typeface="Inconsolata"/>
                <a:sym typeface="Inconsolata"/>
              </a:rPr>
              <a:t> </a:t>
            </a:r>
            <a:endParaRPr sz="2200">
              <a:latin typeface="Inconsolata"/>
              <a:ea typeface="Inconsolata"/>
              <a:cs typeface="Inconsolata"/>
              <a:sym typeface="Inconsolata"/>
            </a:endParaRPr>
          </a:p>
          <a:p>
            <a:pPr indent="0" lvl="0" mar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200">
              <a:latin typeface="Inconsolata"/>
              <a:ea typeface="Inconsolata"/>
              <a:cs typeface="Inconsolata"/>
              <a:sym typeface="Inconsolata"/>
            </a:endParaRPr>
          </a:p>
        </p:txBody>
      </p:sp>
      <p:pic>
        <p:nvPicPr>
          <p:cNvPr descr="watermark.jpg" id="257" name="Google Shape;257;p36"/>
          <p:cNvPicPr preferRelativeResize="0"/>
          <p:nvPr/>
        </p:nvPicPr>
        <p:blipFill rotWithShape="1">
          <a:blip r:embed="rId3">
            <a:alphaModFix/>
          </a:blip>
          <a:srcRect b="38251" l="51048" r="35216" t="14424"/>
          <a:stretch/>
        </p:blipFill>
        <p:spPr>
          <a:xfrm>
            <a:off x="152400" y="152400"/>
            <a:ext cx="890025" cy="859476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watermark.jpg" id="258" name="Google Shape;258;p36"/>
          <p:cNvPicPr preferRelativeResize="0"/>
          <p:nvPr/>
        </p:nvPicPr>
        <p:blipFill rotWithShape="1">
          <a:blip r:embed="rId3">
            <a:alphaModFix/>
          </a:blip>
          <a:srcRect b="38442" l="-230" r="230" t="8854"/>
          <a:stretch/>
        </p:blipFill>
        <p:spPr>
          <a:xfrm>
            <a:off x="-76200" y="4801375"/>
            <a:ext cx="2315821" cy="3421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62" name="Shape 2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3" name="Google Shape;263;p37"/>
          <p:cNvSpPr txBox="1"/>
          <p:nvPr>
            <p:ph type="title"/>
          </p:nvPr>
        </p:nvSpPr>
        <p:spPr>
          <a:xfrm>
            <a:off x="1042425" y="295788"/>
            <a:ext cx="77898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Montserrat"/>
                <a:ea typeface="Montserrat"/>
                <a:cs typeface="Montserrat"/>
                <a:sym typeface="Montserrat"/>
              </a:rPr>
              <a:t>Django</a:t>
            </a:r>
            <a:endParaRPr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264" name="Google Shape;264;p37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2200">
                <a:latin typeface="Inconsolata"/>
                <a:ea typeface="Inconsolata"/>
                <a:cs typeface="Inconsolata"/>
                <a:sym typeface="Inconsolata"/>
              </a:rPr>
              <a:t>class Webpage(models.Model):</a:t>
            </a:r>
            <a:endParaRPr sz="2200">
              <a:latin typeface="Inconsolata"/>
              <a:ea typeface="Inconsolata"/>
              <a:cs typeface="Inconsolata"/>
              <a:sym typeface="Inconsolata"/>
            </a:endParaRPr>
          </a:p>
          <a:p>
            <a:pPr indent="0" lvl="0" mar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2200">
                <a:latin typeface="Inconsolata"/>
                <a:ea typeface="Inconsolata"/>
                <a:cs typeface="Inconsolata"/>
                <a:sym typeface="Inconsolata"/>
              </a:rPr>
              <a:t>	topic = models.ForeignKey(Topic)</a:t>
            </a:r>
            <a:endParaRPr sz="2200">
              <a:latin typeface="Inconsolata"/>
              <a:ea typeface="Inconsolata"/>
              <a:cs typeface="Inconsolata"/>
              <a:sym typeface="Inconsolata"/>
            </a:endParaRPr>
          </a:p>
          <a:p>
            <a:pPr indent="457200" lvl="0" mar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2200">
                <a:latin typeface="Inconsolata"/>
                <a:ea typeface="Inconsolata"/>
                <a:cs typeface="Inconsolata"/>
                <a:sym typeface="Inconsolata"/>
              </a:rPr>
              <a:t>name = models.CharField(max_length=264)</a:t>
            </a:r>
            <a:endParaRPr sz="2200">
              <a:latin typeface="Inconsolata"/>
              <a:ea typeface="Inconsolata"/>
              <a:cs typeface="Inconsolata"/>
              <a:sym typeface="Inconsolata"/>
            </a:endParaRPr>
          </a:p>
          <a:p>
            <a:pPr indent="0" lvl="0" mar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2200">
                <a:latin typeface="Inconsolata"/>
                <a:ea typeface="Inconsolata"/>
                <a:cs typeface="Inconsolata"/>
                <a:sym typeface="Inconsolata"/>
              </a:rPr>
              <a:t>	url = models.URLField()</a:t>
            </a:r>
            <a:endParaRPr sz="2200">
              <a:latin typeface="Inconsolata"/>
              <a:ea typeface="Inconsolata"/>
              <a:cs typeface="Inconsolata"/>
              <a:sym typeface="Inconsolata"/>
            </a:endParaRPr>
          </a:p>
          <a:p>
            <a:pPr indent="0" lvl="0" mar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200">
              <a:latin typeface="Inconsolata"/>
              <a:ea typeface="Inconsolata"/>
              <a:cs typeface="Inconsolata"/>
              <a:sym typeface="Inconsolata"/>
            </a:endParaRPr>
          </a:p>
          <a:p>
            <a:pPr indent="0" lvl="0" mar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2200">
                <a:latin typeface="Inconsolata"/>
                <a:ea typeface="Inconsolata"/>
                <a:cs typeface="Inconsolata"/>
                <a:sym typeface="Inconsolata"/>
              </a:rPr>
              <a:t>	def __str__(self):</a:t>
            </a:r>
            <a:endParaRPr sz="2200">
              <a:latin typeface="Inconsolata"/>
              <a:ea typeface="Inconsolata"/>
              <a:cs typeface="Inconsolata"/>
              <a:sym typeface="Inconsolata"/>
            </a:endParaRPr>
          </a:p>
          <a:p>
            <a:pPr indent="0" lvl="0" mar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2200">
                <a:latin typeface="Inconsolata"/>
                <a:ea typeface="Inconsolata"/>
                <a:cs typeface="Inconsolata"/>
                <a:sym typeface="Inconsolata"/>
              </a:rPr>
              <a:t>		return self.name</a:t>
            </a:r>
            <a:endParaRPr sz="2200">
              <a:latin typeface="Inconsolata"/>
              <a:ea typeface="Inconsolata"/>
              <a:cs typeface="Inconsolata"/>
              <a:sym typeface="Inconsolata"/>
            </a:endParaRPr>
          </a:p>
          <a:p>
            <a:pPr indent="0" lvl="0" mar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2200">
                <a:latin typeface="Inconsolata"/>
                <a:ea typeface="Inconsolata"/>
                <a:cs typeface="Inconsolata"/>
                <a:sym typeface="Inconsolata"/>
              </a:rPr>
              <a:t>	</a:t>
            </a:r>
            <a:endParaRPr sz="2200">
              <a:latin typeface="Inconsolata"/>
              <a:ea typeface="Inconsolata"/>
              <a:cs typeface="Inconsolata"/>
              <a:sym typeface="Inconsolata"/>
            </a:endParaRPr>
          </a:p>
          <a:p>
            <a:pPr indent="457200" lvl="0" mar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2200">
                <a:latin typeface="Inconsolata"/>
                <a:ea typeface="Inconsolata"/>
                <a:cs typeface="Inconsolata"/>
                <a:sym typeface="Inconsolata"/>
              </a:rPr>
              <a:t> </a:t>
            </a:r>
            <a:endParaRPr sz="2200">
              <a:latin typeface="Inconsolata"/>
              <a:ea typeface="Inconsolata"/>
              <a:cs typeface="Inconsolata"/>
              <a:sym typeface="Inconsolata"/>
            </a:endParaRPr>
          </a:p>
          <a:p>
            <a:pPr indent="0" lvl="0" mar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200">
              <a:latin typeface="Inconsolata"/>
              <a:ea typeface="Inconsolata"/>
              <a:cs typeface="Inconsolata"/>
              <a:sym typeface="Inconsolata"/>
            </a:endParaRPr>
          </a:p>
        </p:txBody>
      </p:sp>
      <p:pic>
        <p:nvPicPr>
          <p:cNvPr descr="watermark.jpg" id="265" name="Google Shape;265;p37"/>
          <p:cNvPicPr preferRelativeResize="0"/>
          <p:nvPr/>
        </p:nvPicPr>
        <p:blipFill rotWithShape="1">
          <a:blip r:embed="rId3">
            <a:alphaModFix/>
          </a:blip>
          <a:srcRect b="38251" l="51048" r="35216" t="14424"/>
          <a:stretch/>
        </p:blipFill>
        <p:spPr>
          <a:xfrm>
            <a:off x="152400" y="152400"/>
            <a:ext cx="890025" cy="859476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watermark.jpg" id="266" name="Google Shape;266;p37"/>
          <p:cNvPicPr preferRelativeResize="0"/>
          <p:nvPr/>
        </p:nvPicPr>
        <p:blipFill rotWithShape="1">
          <a:blip r:embed="rId3">
            <a:alphaModFix/>
          </a:blip>
          <a:srcRect b="38442" l="-230" r="230" t="8854"/>
          <a:stretch/>
        </p:blipFill>
        <p:spPr>
          <a:xfrm>
            <a:off x="-76200" y="4801375"/>
            <a:ext cx="2315821" cy="3421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70" name="Shape 2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1" name="Google Shape;271;p38"/>
          <p:cNvSpPr txBox="1"/>
          <p:nvPr>
            <p:ph type="title"/>
          </p:nvPr>
        </p:nvSpPr>
        <p:spPr>
          <a:xfrm>
            <a:off x="1042425" y="295788"/>
            <a:ext cx="77898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Montserrat"/>
                <a:ea typeface="Montserrat"/>
                <a:cs typeface="Montserrat"/>
                <a:sym typeface="Montserrat"/>
              </a:rPr>
              <a:t>Django</a:t>
            </a:r>
            <a:endParaRPr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272" name="Google Shape;272;p38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419100" lvl="0" marL="457200" rtl="0"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●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After we’ve set up the models we can migrate the database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  <a:p>
            <a:pPr indent="-419100" lvl="0" marL="457200" rtl="0"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●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This basically let’s Django do the heavy lifting of creating SQL databases that correspond to the models we created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>
              <a:spcBef>
                <a:spcPts val="1600"/>
              </a:spcBef>
              <a:spcAft>
                <a:spcPts val="1600"/>
              </a:spcAft>
              <a:buNone/>
            </a:pPr>
            <a:r>
              <a:t/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descr="watermark.jpg" id="273" name="Google Shape;273;p38"/>
          <p:cNvPicPr preferRelativeResize="0"/>
          <p:nvPr/>
        </p:nvPicPr>
        <p:blipFill rotWithShape="1">
          <a:blip r:embed="rId3">
            <a:alphaModFix/>
          </a:blip>
          <a:srcRect b="38251" l="51048" r="35216" t="14424"/>
          <a:stretch/>
        </p:blipFill>
        <p:spPr>
          <a:xfrm>
            <a:off x="152400" y="152400"/>
            <a:ext cx="890025" cy="859476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watermark.jpg" id="274" name="Google Shape;274;p38"/>
          <p:cNvPicPr preferRelativeResize="0"/>
          <p:nvPr/>
        </p:nvPicPr>
        <p:blipFill rotWithShape="1">
          <a:blip r:embed="rId3">
            <a:alphaModFix/>
          </a:blip>
          <a:srcRect b="38442" l="-230" r="230" t="8854"/>
          <a:stretch/>
        </p:blipFill>
        <p:spPr>
          <a:xfrm>
            <a:off x="-76200" y="4801375"/>
            <a:ext cx="2315821" cy="3421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78" name="Shape 2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9" name="Google Shape;279;p39"/>
          <p:cNvSpPr txBox="1"/>
          <p:nvPr>
            <p:ph type="title"/>
          </p:nvPr>
        </p:nvSpPr>
        <p:spPr>
          <a:xfrm>
            <a:off x="1042425" y="295788"/>
            <a:ext cx="77898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Montserrat"/>
                <a:ea typeface="Montserrat"/>
                <a:cs typeface="Montserrat"/>
                <a:sym typeface="Montserrat"/>
              </a:rPr>
              <a:t>Django</a:t>
            </a:r>
            <a:endParaRPr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280" name="Google Shape;280;p39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419100" lvl="0" marL="457200" rtl="0"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●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Django can do this entire process with a simple command: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  <a:p>
            <a:pPr indent="-419100" lvl="1" marL="1371600" rtl="0">
              <a:spcBef>
                <a:spcPts val="0"/>
              </a:spcBef>
              <a:spcAft>
                <a:spcPts val="0"/>
              </a:spcAft>
              <a:buSzPts val="3000"/>
              <a:buFont typeface="Inconsolata"/>
              <a:buChar char="○"/>
            </a:pPr>
            <a:r>
              <a:rPr lang="en" sz="3000">
                <a:latin typeface="Inconsolata"/>
                <a:ea typeface="Inconsolata"/>
                <a:cs typeface="Inconsolata"/>
                <a:sym typeface="Inconsolata"/>
              </a:rPr>
              <a:t>python manage.py migrate 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  <a:p>
            <a:pPr indent="-419100" lvl="0" marL="457200" rtl="0"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●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Then register the changes to your app, shown here with some generic “app1”: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  <a:p>
            <a:pPr indent="-419100" lvl="1" marL="1371600" rtl="0">
              <a:spcBef>
                <a:spcPts val="0"/>
              </a:spcBef>
              <a:spcAft>
                <a:spcPts val="0"/>
              </a:spcAft>
              <a:buSzPts val="3000"/>
              <a:buFont typeface="Inconsolata"/>
              <a:buChar char="○"/>
            </a:pPr>
            <a:r>
              <a:rPr lang="en" sz="3000">
                <a:latin typeface="Inconsolata"/>
                <a:ea typeface="Inconsolata"/>
                <a:cs typeface="Inconsolata"/>
                <a:sym typeface="Inconsolata"/>
              </a:rPr>
              <a:t>python manage.py makemigrations app1 </a:t>
            </a:r>
            <a:endParaRPr sz="3000">
              <a:latin typeface="Inconsolata"/>
              <a:ea typeface="Inconsolata"/>
              <a:cs typeface="Inconsolata"/>
              <a:sym typeface="Inconsolata"/>
            </a:endParaRPr>
          </a:p>
          <a:p>
            <a:pPr indent="0" lvl="0" marL="457200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en" sz="3000">
                <a:latin typeface="Inconsolata"/>
                <a:ea typeface="Inconsolata"/>
                <a:cs typeface="Inconsolata"/>
                <a:sym typeface="Inconsolata"/>
              </a:rPr>
              <a:t> </a:t>
            </a:r>
            <a:endParaRPr sz="3000">
              <a:latin typeface="Inconsolata"/>
              <a:ea typeface="Inconsolata"/>
              <a:cs typeface="Inconsolata"/>
              <a:sym typeface="Inconsolata"/>
            </a:endParaRPr>
          </a:p>
          <a:p>
            <a:pPr indent="0" lvl="0" marL="0" rtl="0">
              <a:spcBef>
                <a:spcPts val="1600"/>
              </a:spcBef>
              <a:spcAft>
                <a:spcPts val="0"/>
              </a:spcAft>
              <a:buNone/>
            </a:pPr>
            <a:r>
              <a:t/>
            </a:r>
            <a:endParaRPr sz="3000">
              <a:latin typeface="Inconsolata"/>
              <a:ea typeface="Inconsolata"/>
              <a:cs typeface="Inconsolata"/>
              <a:sym typeface="Inconsolata"/>
            </a:endParaRPr>
          </a:p>
          <a:p>
            <a:pPr indent="0" lvl="0" marL="0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 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>
              <a:spcBef>
                <a:spcPts val="1600"/>
              </a:spcBef>
              <a:spcAft>
                <a:spcPts val="1600"/>
              </a:spcAft>
              <a:buNone/>
            </a:pPr>
            <a:r>
              <a:t/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descr="watermark.jpg" id="281" name="Google Shape;281;p39"/>
          <p:cNvPicPr preferRelativeResize="0"/>
          <p:nvPr/>
        </p:nvPicPr>
        <p:blipFill rotWithShape="1">
          <a:blip r:embed="rId3">
            <a:alphaModFix/>
          </a:blip>
          <a:srcRect b="38251" l="51048" r="35216" t="14424"/>
          <a:stretch/>
        </p:blipFill>
        <p:spPr>
          <a:xfrm>
            <a:off x="152400" y="152400"/>
            <a:ext cx="890025" cy="859476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watermark.jpg" id="282" name="Google Shape;282;p39"/>
          <p:cNvPicPr preferRelativeResize="0"/>
          <p:nvPr/>
        </p:nvPicPr>
        <p:blipFill rotWithShape="1">
          <a:blip r:embed="rId3">
            <a:alphaModFix/>
          </a:blip>
          <a:srcRect b="38442" l="-230" r="230" t="8854"/>
          <a:stretch/>
        </p:blipFill>
        <p:spPr>
          <a:xfrm>
            <a:off x="-76200" y="4801375"/>
            <a:ext cx="2315821" cy="3421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86" name="Shape 2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7" name="Google Shape;287;p40"/>
          <p:cNvSpPr txBox="1"/>
          <p:nvPr>
            <p:ph type="title"/>
          </p:nvPr>
        </p:nvSpPr>
        <p:spPr>
          <a:xfrm>
            <a:off x="1042425" y="295788"/>
            <a:ext cx="77898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Montserrat"/>
                <a:ea typeface="Montserrat"/>
                <a:cs typeface="Montserrat"/>
                <a:sym typeface="Montserrat"/>
              </a:rPr>
              <a:t>Django</a:t>
            </a:r>
            <a:endParaRPr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288" name="Google Shape;288;p40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419100" lvl="0" marL="457200" rtl="0"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●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Then migrate the database one more time</a:t>
            </a: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: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  <a:p>
            <a:pPr indent="-419100" lvl="1" marL="1371600" rtl="0">
              <a:spcBef>
                <a:spcPts val="0"/>
              </a:spcBef>
              <a:spcAft>
                <a:spcPts val="0"/>
              </a:spcAft>
              <a:buSzPts val="3000"/>
              <a:buFont typeface="Inconsolata"/>
              <a:buChar char="○"/>
            </a:pPr>
            <a:r>
              <a:rPr lang="en" sz="3000">
                <a:latin typeface="Inconsolata"/>
                <a:ea typeface="Inconsolata"/>
                <a:cs typeface="Inconsolata"/>
                <a:sym typeface="Inconsolata"/>
              </a:rPr>
              <a:t>python manage.py migrate </a:t>
            </a:r>
            <a:endParaRPr sz="3000">
              <a:latin typeface="Inconsolata"/>
              <a:ea typeface="Inconsolata"/>
              <a:cs typeface="Inconsolata"/>
              <a:sym typeface="Inconsolata"/>
            </a:endParaRPr>
          </a:p>
          <a:p>
            <a:pPr indent="-419100" lvl="0" marL="914400" rtl="0"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●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We can then later on use the shell from the manage.py file to play around with the models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marR="0" rtl="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None/>
            </a:pPr>
            <a:r>
              <a:t/>
            </a:r>
            <a:endParaRPr sz="3000">
              <a:latin typeface="Inconsolata"/>
              <a:ea typeface="Inconsolata"/>
              <a:cs typeface="Inconsolata"/>
              <a:sym typeface="Inconsolata"/>
            </a:endParaRPr>
          </a:p>
          <a:p>
            <a:pPr indent="0" lvl="0" marL="457200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en" sz="3000">
                <a:latin typeface="Inconsolata"/>
                <a:ea typeface="Inconsolata"/>
                <a:cs typeface="Inconsolata"/>
                <a:sym typeface="Inconsolata"/>
              </a:rPr>
              <a:t> </a:t>
            </a:r>
            <a:endParaRPr sz="3000">
              <a:latin typeface="Inconsolata"/>
              <a:ea typeface="Inconsolata"/>
              <a:cs typeface="Inconsolata"/>
              <a:sym typeface="Inconsolata"/>
            </a:endParaRPr>
          </a:p>
          <a:p>
            <a:pPr indent="0" lvl="0" marL="0" rtl="0">
              <a:spcBef>
                <a:spcPts val="1600"/>
              </a:spcBef>
              <a:spcAft>
                <a:spcPts val="0"/>
              </a:spcAft>
              <a:buNone/>
            </a:pPr>
            <a:r>
              <a:t/>
            </a:r>
            <a:endParaRPr sz="3000">
              <a:latin typeface="Inconsolata"/>
              <a:ea typeface="Inconsolata"/>
              <a:cs typeface="Inconsolata"/>
              <a:sym typeface="Inconsolata"/>
            </a:endParaRPr>
          </a:p>
          <a:p>
            <a:pPr indent="0" lvl="0" marL="0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 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>
              <a:spcBef>
                <a:spcPts val="1600"/>
              </a:spcBef>
              <a:spcAft>
                <a:spcPts val="1600"/>
              </a:spcAft>
              <a:buNone/>
            </a:pPr>
            <a:r>
              <a:t/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descr="watermark.jpg" id="289" name="Google Shape;289;p40"/>
          <p:cNvPicPr preferRelativeResize="0"/>
          <p:nvPr/>
        </p:nvPicPr>
        <p:blipFill rotWithShape="1">
          <a:blip r:embed="rId3">
            <a:alphaModFix/>
          </a:blip>
          <a:srcRect b="38251" l="51048" r="35216" t="14424"/>
          <a:stretch/>
        </p:blipFill>
        <p:spPr>
          <a:xfrm>
            <a:off x="152400" y="152400"/>
            <a:ext cx="890025" cy="859476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watermark.jpg" id="290" name="Google Shape;290;p40"/>
          <p:cNvPicPr preferRelativeResize="0"/>
          <p:nvPr/>
        </p:nvPicPr>
        <p:blipFill rotWithShape="1">
          <a:blip r:embed="rId3">
            <a:alphaModFix/>
          </a:blip>
          <a:srcRect b="38442" l="-230" r="230" t="8854"/>
          <a:stretch/>
        </p:blipFill>
        <p:spPr>
          <a:xfrm>
            <a:off x="-76200" y="4801375"/>
            <a:ext cx="2315821" cy="3421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94" name="Shape 2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5" name="Google Shape;295;p41"/>
          <p:cNvSpPr txBox="1"/>
          <p:nvPr>
            <p:ph type="title"/>
          </p:nvPr>
        </p:nvSpPr>
        <p:spPr>
          <a:xfrm>
            <a:off x="1042425" y="295788"/>
            <a:ext cx="77898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Montserrat"/>
                <a:ea typeface="Montserrat"/>
                <a:cs typeface="Montserrat"/>
                <a:sym typeface="Montserrat"/>
              </a:rPr>
              <a:t>Django</a:t>
            </a:r>
            <a:endParaRPr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296" name="Google Shape;296;p4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419100" lvl="0" marL="457200" rtl="0"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●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In order to use the more convenient Admin interface with the models however, we need to register them to our application’s admin.py file.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marR="0" rtl="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None/>
            </a:pPr>
            <a:r>
              <a:t/>
            </a:r>
            <a:endParaRPr sz="3000">
              <a:latin typeface="Inconsolata"/>
              <a:ea typeface="Inconsolata"/>
              <a:cs typeface="Inconsolata"/>
              <a:sym typeface="Inconsolata"/>
            </a:endParaRPr>
          </a:p>
          <a:p>
            <a:pPr indent="0" lvl="0" marL="457200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en" sz="3000">
                <a:latin typeface="Inconsolata"/>
                <a:ea typeface="Inconsolata"/>
                <a:cs typeface="Inconsolata"/>
                <a:sym typeface="Inconsolata"/>
              </a:rPr>
              <a:t> </a:t>
            </a:r>
            <a:endParaRPr sz="3000">
              <a:latin typeface="Inconsolata"/>
              <a:ea typeface="Inconsolata"/>
              <a:cs typeface="Inconsolata"/>
              <a:sym typeface="Inconsolata"/>
            </a:endParaRPr>
          </a:p>
          <a:p>
            <a:pPr indent="0" lvl="0" marL="0" rtl="0">
              <a:spcBef>
                <a:spcPts val="1600"/>
              </a:spcBef>
              <a:spcAft>
                <a:spcPts val="0"/>
              </a:spcAft>
              <a:buNone/>
            </a:pPr>
            <a:r>
              <a:t/>
            </a:r>
            <a:endParaRPr sz="3000">
              <a:latin typeface="Inconsolata"/>
              <a:ea typeface="Inconsolata"/>
              <a:cs typeface="Inconsolata"/>
              <a:sym typeface="Inconsolata"/>
            </a:endParaRPr>
          </a:p>
          <a:p>
            <a:pPr indent="0" lvl="0" marL="0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 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>
              <a:spcBef>
                <a:spcPts val="1600"/>
              </a:spcBef>
              <a:spcAft>
                <a:spcPts val="1600"/>
              </a:spcAft>
              <a:buNone/>
            </a:pPr>
            <a:r>
              <a:t/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descr="watermark.jpg" id="297" name="Google Shape;297;p41"/>
          <p:cNvPicPr preferRelativeResize="0"/>
          <p:nvPr/>
        </p:nvPicPr>
        <p:blipFill rotWithShape="1">
          <a:blip r:embed="rId3">
            <a:alphaModFix/>
          </a:blip>
          <a:srcRect b="38251" l="51048" r="35216" t="14424"/>
          <a:stretch/>
        </p:blipFill>
        <p:spPr>
          <a:xfrm>
            <a:off x="152400" y="152400"/>
            <a:ext cx="890025" cy="859476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watermark.jpg" id="298" name="Google Shape;298;p41"/>
          <p:cNvPicPr preferRelativeResize="0"/>
          <p:nvPr/>
        </p:nvPicPr>
        <p:blipFill rotWithShape="1">
          <a:blip r:embed="rId3">
            <a:alphaModFix/>
          </a:blip>
          <a:srcRect b="38442" l="-230" r="230" t="8854"/>
          <a:stretch/>
        </p:blipFill>
        <p:spPr>
          <a:xfrm>
            <a:off x="-76200" y="4801375"/>
            <a:ext cx="2315821" cy="3421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302" name="Shape 3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3" name="Google Shape;303;p42"/>
          <p:cNvSpPr txBox="1"/>
          <p:nvPr>
            <p:ph type="title"/>
          </p:nvPr>
        </p:nvSpPr>
        <p:spPr>
          <a:xfrm>
            <a:off x="1042425" y="295788"/>
            <a:ext cx="77898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Montserrat"/>
                <a:ea typeface="Montserrat"/>
                <a:cs typeface="Montserrat"/>
                <a:sym typeface="Montserrat"/>
              </a:rPr>
              <a:t>Django</a:t>
            </a:r>
            <a:endParaRPr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304" name="Google Shape;304;p42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419100" lvl="0" marL="457200" rtl="0"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●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We can do this with this code: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  <a:p>
            <a:pPr indent="-419100" lvl="1" marL="9144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Font typeface="Inconsolata"/>
              <a:buChar char="○"/>
            </a:pPr>
            <a:r>
              <a:rPr lang="en" sz="3000">
                <a:latin typeface="Inconsolata"/>
                <a:ea typeface="Inconsolata"/>
                <a:cs typeface="Inconsolata"/>
                <a:sym typeface="Inconsolata"/>
              </a:rPr>
              <a:t>from django.contrib import admin</a:t>
            </a:r>
            <a:endParaRPr sz="3000">
              <a:latin typeface="Inconsolata"/>
              <a:ea typeface="Inconsolata"/>
              <a:cs typeface="Inconsolata"/>
              <a:sym typeface="Inconsolata"/>
            </a:endParaRPr>
          </a:p>
          <a:p>
            <a:pPr indent="0" lvl="0" marL="457200" rtl="0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None/>
            </a:pPr>
            <a:r>
              <a:rPr lang="en" sz="3000">
                <a:latin typeface="Inconsolata"/>
                <a:ea typeface="Inconsolata"/>
                <a:cs typeface="Inconsolata"/>
                <a:sym typeface="Inconsolata"/>
              </a:rPr>
              <a:t>   from app.models import Model1,Model2</a:t>
            </a:r>
            <a:endParaRPr sz="3000">
              <a:latin typeface="Inconsolata"/>
              <a:ea typeface="Inconsolata"/>
              <a:cs typeface="Inconsolata"/>
              <a:sym typeface="Inconsolata"/>
            </a:endParaRPr>
          </a:p>
          <a:p>
            <a:pPr indent="0" lvl="0" marL="457200" rtl="0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None/>
            </a:pPr>
            <a:r>
              <a:rPr lang="en" sz="3000">
                <a:latin typeface="Inconsolata"/>
                <a:ea typeface="Inconsolata"/>
                <a:cs typeface="Inconsolata"/>
                <a:sym typeface="Inconsolata"/>
              </a:rPr>
              <a:t>	admin.site.register(Model1)</a:t>
            </a:r>
            <a:endParaRPr sz="3000">
              <a:latin typeface="Inconsolata"/>
              <a:ea typeface="Inconsolata"/>
              <a:cs typeface="Inconsolata"/>
              <a:sym typeface="Inconsolata"/>
            </a:endParaRPr>
          </a:p>
          <a:p>
            <a:pPr indent="0" lvl="0" marL="457200" rtl="0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None/>
            </a:pPr>
            <a:r>
              <a:rPr lang="en" sz="3000">
                <a:latin typeface="Inconsolata"/>
                <a:ea typeface="Inconsolata"/>
                <a:cs typeface="Inconsolata"/>
                <a:sym typeface="Inconsolata"/>
              </a:rPr>
              <a:t>  	admin.site.register(Model2)</a:t>
            </a:r>
            <a:endParaRPr sz="3000">
              <a:latin typeface="Inconsolata"/>
              <a:ea typeface="Inconsolata"/>
              <a:cs typeface="Inconsolata"/>
              <a:sym typeface="Inconsolata"/>
            </a:endParaRPr>
          </a:p>
          <a:p>
            <a:pPr indent="0" lvl="0" marL="457200" rtl="0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None/>
            </a:pPr>
            <a:r>
              <a:rPr lang="en" sz="3000">
                <a:latin typeface="Inconsolata"/>
                <a:ea typeface="Inconsolata"/>
                <a:cs typeface="Inconsolata"/>
                <a:sym typeface="Inconsolata"/>
              </a:rPr>
              <a:t> </a:t>
            </a:r>
            <a:endParaRPr sz="3000">
              <a:latin typeface="Inconsolata"/>
              <a:ea typeface="Inconsolata"/>
              <a:cs typeface="Inconsolata"/>
              <a:sym typeface="Inconsolata"/>
            </a:endParaRPr>
          </a:p>
          <a:p>
            <a:pPr indent="0" lvl="0" marL="0" rtl="0">
              <a:spcBef>
                <a:spcPts val="100"/>
              </a:spcBef>
              <a:spcAft>
                <a:spcPts val="0"/>
              </a:spcAft>
              <a:buNone/>
            </a:pPr>
            <a:r>
              <a:t/>
            </a:r>
            <a:endParaRPr sz="3000">
              <a:latin typeface="Inconsolata"/>
              <a:ea typeface="Inconsolata"/>
              <a:cs typeface="Inconsolata"/>
              <a:sym typeface="Inconsolata"/>
            </a:endParaRPr>
          </a:p>
          <a:p>
            <a:pPr indent="0" lvl="0" marL="0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 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>
              <a:spcBef>
                <a:spcPts val="1600"/>
              </a:spcBef>
              <a:spcAft>
                <a:spcPts val="1600"/>
              </a:spcAft>
              <a:buNone/>
            </a:pPr>
            <a:r>
              <a:t/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descr="watermark.jpg" id="305" name="Google Shape;305;p42"/>
          <p:cNvPicPr preferRelativeResize="0"/>
          <p:nvPr/>
        </p:nvPicPr>
        <p:blipFill rotWithShape="1">
          <a:blip r:embed="rId3">
            <a:alphaModFix/>
          </a:blip>
          <a:srcRect b="38251" l="51048" r="35216" t="14424"/>
          <a:stretch/>
        </p:blipFill>
        <p:spPr>
          <a:xfrm>
            <a:off x="152400" y="152400"/>
            <a:ext cx="890025" cy="859476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watermark.jpg" id="306" name="Google Shape;306;p42"/>
          <p:cNvPicPr preferRelativeResize="0"/>
          <p:nvPr/>
        </p:nvPicPr>
        <p:blipFill rotWithShape="1">
          <a:blip r:embed="rId3">
            <a:alphaModFix/>
          </a:blip>
          <a:srcRect b="38442" l="-230" r="230" t="8854"/>
          <a:stretch/>
        </p:blipFill>
        <p:spPr>
          <a:xfrm>
            <a:off x="-76200" y="4801375"/>
            <a:ext cx="2315821" cy="3421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310" name="Shape 3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1" name="Google Shape;311;p43"/>
          <p:cNvSpPr txBox="1"/>
          <p:nvPr>
            <p:ph type="title"/>
          </p:nvPr>
        </p:nvSpPr>
        <p:spPr>
          <a:xfrm>
            <a:off x="1042425" y="295788"/>
            <a:ext cx="77898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Montserrat"/>
                <a:ea typeface="Montserrat"/>
                <a:cs typeface="Montserrat"/>
                <a:sym typeface="Montserrat"/>
              </a:rPr>
              <a:t>Django</a:t>
            </a:r>
            <a:endParaRPr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312" name="Google Shape;312;p43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419100" lvl="0" marL="457200" rtl="0"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●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Then with the models and database created, we can use Django’s fantastic Admin interface to interact with the database.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  <a:p>
            <a:pPr indent="-419100" lvl="0" marL="457200" rtl="0"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●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This Admin interface is one of the key features of Django!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>
              <a:spcBef>
                <a:spcPts val="1600"/>
              </a:spcBef>
              <a:spcAft>
                <a:spcPts val="1600"/>
              </a:spcAft>
              <a:buNone/>
            </a:pPr>
            <a:r>
              <a:t/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descr="watermark.jpg" id="313" name="Google Shape;313;p43"/>
          <p:cNvPicPr preferRelativeResize="0"/>
          <p:nvPr/>
        </p:nvPicPr>
        <p:blipFill rotWithShape="1">
          <a:blip r:embed="rId3">
            <a:alphaModFix/>
          </a:blip>
          <a:srcRect b="38251" l="51048" r="35216" t="14424"/>
          <a:stretch/>
        </p:blipFill>
        <p:spPr>
          <a:xfrm>
            <a:off x="152400" y="152400"/>
            <a:ext cx="890025" cy="859476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watermark.jpg" id="314" name="Google Shape;314;p43"/>
          <p:cNvPicPr preferRelativeResize="0"/>
          <p:nvPr/>
        </p:nvPicPr>
        <p:blipFill rotWithShape="1">
          <a:blip r:embed="rId3">
            <a:alphaModFix/>
          </a:blip>
          <a:srcRect b="38442" l="-230" r="230" t="8854"/>
          <a:stretch/>
        </p:blipFill>
        <p:spPr>
          <a:xfrm>
            <a:off x="-76200" y="4801375"/>
            <a:ext cx="2315821" cy="3421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318" name="Shape 3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9" name="Google Shape;319;p44"/>
          <p:cNvSpPr txBox="1"/>
          <p:nvPr>
            <p:ph type="title"/>
          </p:nvPr>
        </p:nvSpPr>
        <p:spPr>
          <a:xfrm>
            <a:off x="1042425" y="295788"/>
            <a:ext cx="77898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Montserrat"/>
                <a:ea typeface="Montserrat"/>
                <a:cs typeface="Montserrat"/>
                <a:sym typeface="Montserrat"/>
              </a:rPr>
              <a:t>Django</a:t>
            </a:r>
            <a:endParaRPr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320" name="Google Shape;320;p4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419100" lvl="0" marL="457200" rtl="0"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●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In order to fully use the database and the Admin, we will need to create a “superuser”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  <a:p>
            <a:pPr indent="-419100" lvl="0" marL="457200" rtl="0"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●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We can do this with the following: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  <a:p>
            <a:pPr indent="-419100" lvl="1" marL="1371600" rtl="0">
              <a:spcBef>
                <a:spcPts val="0"/>
              </a:spcBef>
              <a:spcAft>
                <a:spcPts val="0"/>
              </a:spcAft>
              <a:buSzPts val="3000"/>
              <a:buFont typeface="Inconsolata"/>
              <a:buChar char="○"/>
            </a:pPr>
            <a:r>
              <a:rPr lang="en" sz="3000">
                <a:latin typeface="Inconsolata"/>
                <a:ea typeface="Inconsolata"/>
                <a:cs typeface="Inconsolata"/>
                <a:sym typeface="Inconsolata"/>
              </a:rPr>
              <a:t>python manage.py createsuperuser</a:t>
            </a:r>
            <a:endParaRPr sz="3000">
              <a:latin typeface="Inconsolata"/>
              <a:ea typeface="Inconsolata"/>
              <a:cs typeface="Inconsolata"/>
              <a:sym typeface="Inconsolata"/>
            </a:endParaRPr>
          </a:p>
          <a:p>
            <a:pPr indent="0" lvl="0" marL="0" rtl="0">
              <a:spcBef>
                <a:spcPts val="1600"/>
              </a:spcBef>
              <a:spcAft>
                <a:spcPts val="1600"/>
              </a:spcAft>
              <a:buNone/>
            </a:pPr>
            <a:r>
              <a:t/>
            </a:r>
            <a:endParaRPr sz="3000">
              <a:latin typeface="Inconsolata"/>
              <a:ea typeface="Inconsolata"/>
              <a:cs typeface="Inconsolata"/>
              <a:sym typeface="Inconsolata"/>
            </a:endParaRPr>
          </a:p>
        </p:txBody>
      </p:sp>
      <p:pic>
        <p:nvPicPr>
          <p:cNvPr descr="watermark.jpg" id="321" name="Google Shape;321;p44"/>
          <p:cNvPicPr preferRelativeResize="0"/>
          <p:nvPr/>
        </p:nvPicPr>
        <p:blipFill rotWithShape="1">
          <a:blip r:embed="rId3">
            <a:alphaModFix/>
          </a:blip>
          <a:srcRect b="38251" l="51048" r="35216" t="14424"/>
          <a:stretch/>
        </p:blipFill>
        <p:spPr>
          <a:xfrm>
            <a:off x="152400" y="152400"/>
            <a:ext cx="890025" cy="859476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watermark.jpg" id="322" name="Google Shape;322;p44"/>
          <p:cNvPicPr preferRelativeResize="0"/>
          <p:nvPr/>
        </p:nvPicPr>
        <p:blipFill rotWithShape="1">
          <a:blip r:embed="rId3">
            <a:alphaModFix/>
          </a:blip>
          <a:srcRect b="38442" l="-230" r="230" t="8854"/>
          <a:stretch/>
        </p:blipFill>
        <p:spPr>
          <a:xfrm>
            <a:off x="-76200" y="4801375"/>
            <a:ext cx="2315821" cy="3421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326" name="Shape 3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" name="Google Shape;327;p45"/>
          <p:cNvSpPr txBox="1"/>
          <p:nvPr>
            <p:ph type="title"/>
          </p:nvPr>
        </p:nvSpPr>
        <p:spPr>
          <a:xfrm>
            <a:off x="1042425" y="295788"/>
            <a:ext cx="77898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Montserrat"/>
                <a:ea typeface="Montserrat"/>
                <a:cs typeface="Montserrat"/>
                <a:sym typeface="Montserrat"/>
              </a:rPr>
              <a:t>Django</a:t>
            </a:r>
            <a:endParaRPr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328" name="Google Shape;328;p45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419100" lvl="0" marL="457200" rtl="0"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●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In order to fully use the database and the Admin, we will need to create a “superuser”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  <a:p>
            <a:pPr indent="-419100" lvl="0" marL="457200" rtl="0"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●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Providing a name, email, and password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marR="0" rtl="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None/>
            </a:pPr>
            <a:r>
              <a:t/>
            </a:r>
            <a:endParaRPr sz="3000">
              <a:latin typeface="Inconsolata"/>
              <a:ea typeface="Inconsolata"/>
              <a:cs typeface="Inconsolata"/>
              <a:sym typeface="Inconsolata"/>
            </a:endParaRPr>
          </a:p>
          <a:p>
            <a:pPr indent="0" lvl="0" marL="457200" rtl="0">
              <a:spcBef>
                <a:spcPts val="1600"/>
              </a:spcBef>
              <a:spcAft>
                <a:spcPts val="0"/>
              </a:spcAft>
              <a:buNone/>
            </a:pPr>
            <a:r>
              <a:t/>
            </a:r>
            <a:endParaRPr sz="3000">
              <a:latin typeface="Inconsolata"/>
              <a:ea typeface="Inconsolata"/>
              <a:cs typeface="Inconsolata"/>
              <a:sym typeface="Inconsolata"/>
            </a:endParaRPr>
          </a:p>
          <a:p>
            <a:pPr indent="0" lvl="0" marL="0" rtl="0">
              <a:spcBef>
                <a:spcPts val="1600"/>
              </a:spcBef>
              <a:spcAft>
                <a:spcPts val="1600"/>
              </a:spcAft>
              <a:buNone/>
            </a:pPr>
            <a:r>
              <a:t/>
            </a:r>
            <a:endParaRPr sz="3000">
              <a:latin typeface="Inconsolata"/>
              <a:ea typeface="Inconsolata"/>
              <a:cs typeface="Inconsolata"/>
              <a:sym typeface="Inconsolata"/>
            </a:endParaRPr>
          </a:p>
        </p:txBody>
      </p:sp>
      <p:pic>
        <p:nvPicPr>
          <p:cNvPr descr="watermark.jpg" id="329" name="Google Shape;329;p45"/>
          <p:cNvPicPr preferRelativeResize="0"/>
          <p:nvPr/>
        </p:nvPicPr>
        <p:blipFill rotWithShape="1">
          <a:blip r:embed="rId3">
            <a:alphaModFix/>
          </a:blip>
          <a:srcRect b="38251" l="51048" r="35216" t="14424"/>
          <a:stretch/>
        </p:blipFill>
        <p:spPr>
          <a:xfrm>
            <a:off x="152400" y="152400"/>
            <a:ext cx="890025" cy="859476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watermark.jpg" id="330" name="Google Shape;330;p45"/>
          <p:cNvPicPr preferRelativeResize="0"/>
          <p:nvPr/>
        </p:nvPicPr>
        <p:blipFill rotWithShape="1">
          <a:blip r:embed="rId3">
            <a:alphaModFix/>
          </a:blip>
          <a:srcRect b="38442" l="-230" r="230" t="8854"/>
          <a:stretch/>
        </p:blipFill>
        <p:spPr>
          <a:xfrm>
            <a:off x="-76200" y="4801375"/>
            <a:ext cx="2315821" cy="3421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334" name="Shape 3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5" name="Google Shape;335;p46"/>
          <p:cNvSpPr txBox="1"/>
          <p:nvPr>
            <p:ph type="title"/>
          </p:nvPr>
        </p:nvSpPr>
        <p:spPr>
          <a:xfrm>
            <a:off x="1042425" y="295788"/>
            <a:ext cx="77898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Montserrat"/>
                <a:ea typeface="Montserrat"/>
                <a:cs typeface="Montserrat"/>
                <a:sym typeface="Montserrat"/>
              </a:rPr>
              <a:t>Django</a:t>
            </a:r>
            <a:endParaRPr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336" name="Google Shape;336;p46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419100" lvl="0" marL="457200" rtl="0"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●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Once we’ve set up the models, it’s always good idea to populate them with some test data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  <a:p>
            <a:pPr indent="-419100" lvl="0" marL="457200" rtl="0"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●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We will use a library to help with this called Faker and create a script to do this.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>
              <a:spcBef>
                <a:spcPts val="1600"/>
              </a:spcBef>
              <a:spcAft>
                <a:spcPts val="1600"/>
              </a:spcAft>
              <a:buNone/>
            </a:pPr>
            <a:r>
              <a:t/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descr="watermark.jpg" id="337" name="Google Shape;337;p46"/>
          <p:cNvPicPr preferRelativeResize="0"/>
          <p:nvPr/>
        </p:nvPicPr>
        <p:blipFill rotWithShape="1">
          <a:blip r:embed="rId3">
            <a:alphaModFix/>
          </a:blip>
          <a:srcRect b="38251" l="51048" r="35216" t="14424"/>
          <a:stretch/>
        </p:blipFill>
        <p:spPr>
          <a:xfrm>
            <a:off x="152400" y="152400"/>
            <a:ext cx="890025" cy="859476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watermark.jpg" id="338" name="Google Shape;338;p46"/>
          <p:cNvPicPr preferRelativeResize="0"/>
          <p:nvPr/>
        </p:nvPicPr>
        <p:blipFill rotWithShape="1">
          <a:blip r:embed="rId3">
            <a:alphaModFix/>
          </a:blip>
          <a:srcRect b="38442" l="-230" r="230" t="8854"/>
          <a:stretch/>
        </p:blipFill>
        <p:spPr>
          <a:xfrm>
            <a:off x="-76200" y="4801375"/>
            <a:ext cx="2315821" cy="3421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342" name="Shape 3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3" name="Google Shape;343;p47"/>
          <p:cNvSpPr txBox="1"/>
          <p:nvPr>
            <p:ph type="title"/>
          </p:nvPr>
        </p:nvSpPr>
        <p:spPr>
          <a:xfrm>
            <a:off x="1042425" y="295788"/>
            <a:ext cx="77898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Montserrat"/>
                <a:ea typeface="Montserrat"/>
                <a:cs typeface="Montserrat"/>
                <a:sym typeface="Montserrat"/>
              </a:rPr>
              <a:t>Django</a:t>
            </a:r>
            <a:endParaRPr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344" name="Google Shape;344;p47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419100" lvl="0" marL="457200" rtl="0"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●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Okay, we’ve discussed a lot already! 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  <a:p>
            <a:pPr indent="-419100" lvl="0" marL="457200" rtl="0"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●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In the next lecture we will code through an example of all of this to help your understanding!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>
              <a:spcBef>
                <a:spcPts val="1600"/>
              </a:spcBef>
              <a:spcAft>
                <a:spcPts val="1600"/>
              </a:spcAft>
              <a:buNone/>
            </a:pPr>
            <a:r>
              <a:t/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descr="watermark.jpg" id="345" name="Google Shape;345;p47"/>
          <p:cNvPicPr preferRelativeResize="0"/>
          <p:nvPr/>
        </p:nvPicPr>
        <p:blipFill rotWithShape="1">
          <a:blip r:embed="rId3">
            <a:alphaModFix/>
          </a:blip>
          <a:srcRect b="38251" l="51048" r="35216" t="14424"/>
          <a:stretch/>
        </p:blipFill>
        <p:spPr>
          <a:xfrm>
            <a:off x="152400" y="152400"/>
            <a:ext cx="890025" cy="859476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watermark.jpg" id="346" name="Google Shape;346;p47"/>
          <p:cNvPicPr preferRelativeResize="0"/>
          <p:nvPr/>
        </p:nvPicPr>
        <p:blipFill rotWithShape="1">
          <a:blip r:embed="rId3">
            <a:alphaModFix/>
          </a:blip>
          <a:srcRect b="38442" l="-230" r="230" t="8854"/>
          <a:stretch/>
        </p:blipFill>
        <p:spPr>
          <a:xfrm>
            <a:off x="-76200" y="4801375"/>
            <a:ext cx="2315821" cy="3421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350" name="Shape 3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1" name="Google Shape;351;p48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b="1" lang="en">
                <a:latin typeface="Montserrat"/>
                <a:ea typeface="Montserrat"/>
                <a:cs typeface="Montserrat"/>
                <a:sym typeface="Montserrat"/>
              </a:rPr>
              <a:t>Creating Models</a:t>
            </a:r>
            <a:endParaRPr b="1"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352" name="Google Shape;352;p48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Django Level Two</a:t>
            </a:r>
            <a:endParaRPr/>
          </a:p>
        </p:txBody>
      </p:sp>
      <p:pic>
        <p:nvPicPr>
          <p:cNvPr descr="watermark.jpg" id="353" name="Google Shape;353;p48"/>
          <p:cNvPicPr preferRelativeResize="0"/>
          <p:nvPr/>
        </p:nvPicPr>
        <p:blipFill rotWithShape="1">
          <a:blip r:embed="rId3">
            <a:alphaModFix/>
          </a:blip>
          <a:srcRect b="38251" l="51048" r="35216" t="14424"/>
          <a:stretch/>
        </p:blipFill>
        <p:spPr>
          <a:xfrm>
            <a:off x="152400" y="152400"/>
            <a:ext cx="890025" cy="859476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watermark.jpg" id="354" name="Google Shape;354;p48"/>
          <p:cNvPicPr preferRelativeResize="0"/>
          <p:nvPr/>
        </p:nvPicPr>
        <p:blipFill rotWithShape="1">
          <a:blip r:embed="rId3">
            <a:alphaModFix/>
          </a:blip>
          <a:srcRect b="38442" l="-230" r="230" t="8854"/>
          <a:stretch/>
        </p:blipFill>
        <p:spPr>
          <a:xfrm>
            <a:off x="-76200" y="4801375"/>
            <a:ext cx="2315821" cy="3421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358" name="Shape 3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9" name="Google Shape;359;p49"/>
          <p:cNvSpPr txBox="1"/>
          <p:nvPr>
            <p:ph type="title"/>
          </p:nvPr>
        </p:nvSpPr>
        <p:spPr>
          <a:xfrm>
            <a:off x="1042425" y="295788"/>
            <a:ext cx="77898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Montserrat"/>
                <a:ea typeface="Montserrat"/>
                <a:cs typeface="Montserrat"/>
                <a:sym typeface="Montserrat"/>
              </a:rPr>
              <a:t>Django</a:t>
            </a:r>
            <a:endParaRPr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360" name="Google Shape;360;p49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419100" lvl="0" marL="457200" rtl="0"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●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We covered a lot of concepts in the previous lecture, so let’s implement them!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  <a:p>
            <a:pPr indent="-419100" lvl="0" marL="457200" rtl="0"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●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We will continue working with the two project folders from Django Level One, let’s start making some models!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>
              <a:spcBef>
                <a:spcPts val="1600"/>
              </a:spcBef>
              <a:spcAft>
                <a:spcPts val="1600"/>
              </a:spcAft>
              <a:buNone/>
            </a:pPr>
            <a:r>
              <a:t/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descr="watermark.jpg" id="361" name="Google Shape;361;p49"/>
          <p:cNvPicPr preferRelativeResize="0"/>
          <p:nvPr/>
        </p:nvPicPr>
        <p:blipFill rotWithShape="1">
          <a:blip r:embed="rId3">
            <a:alphaModFix/>
          </a:blip>
          <a:srcRect b="38251" l="51048" r="35216" t="14424"/>
          <a:stretch/>
        </p:blipFill>
        <p:spPr>
          <a:xfrm>
            <a:off x="152400" y="152400"/>
            <a:ext cx="890025" cy="859476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watermark.jpg" id="362" name="Google Shape;362;p49"/>
          <p:cNvPicPr preferRelativeResize="0"/>
          <p:nvPr/>
        </p:nvPicPr>
        <p:blipFill rotWithShape="1">
          <a:blip r:embed="rId3">
            <a:alphaModFix/>
          </a:blip>
          <a:srcRect b="38442" l="-230" r="230" t="8854"/>
          <a:stretch/>
        </p:blipFill>
        <p:spPr>
          <a:xfrm>
            <a:off x="-76200" y="4801375"/>
            <a:ext cx="2315821" cy="3421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366" name="Shape 3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7" name="Google Shape;367;p50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b="1" lang="en">
                <a:latin typeface="Montserrat"/>
                <a:ea typeface="Montserrat"/>
                <a:cs typeface="Montserrat"/>
                <a:sym typeface="Montserrat"/>
              </a:rPr>
              <a:t>Populating Models</a:t>
            </a:r>
            <a:endParaRPr b="1"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368" name="Google Shape;368;p50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Django Level Two</a:t>
            </a:r>
            <a:endParaRPr/>
          </a:p>
        </p:txBody>
      </p:sp>
      <p:pic>
        <p:nvPicPr>
          <p:cNvPr descr="watermark.jpg" id="369" name="Google Shape;369;p50"/>
          <p:cNvPicPr preferRelativeResize="0"/>
          <p:nvPr/>
        </p:nvPicPr>
        <p:blipFill rotWithShape="1">
          <a:blip r:embed="rId3">
            <a:alphaModFix/>
          </a:blip>
          <a:srcRect b="38251" l="51048" r="35216" t="14424"/>
          <a:stretch/>
        </p:blipFill>
        <p:spPr>
          <a:xfrm>
            <a:off x="152400" y="152400"/>
            <a:ext cx="890025" cy="859476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watermark.jpg" id="370" name="Google Shape;370;p50"/>
          <p:cNvPicPr preferRelativeResize="0"/>
          <p:nvPr/>
        </p:nvPicPr>
        <p:blipFill rotWithShape="1">
          <a:blip r:embed="rId3">
            <a:alphaModFix/>
          </a:blip>
          <a:srcRect b="38442" l="-230" r="230" t="8854"/>
          <a:stretch/>
        </p:blipFill>
        <p:spPr>
          <a:xfrm>
            <a:off x="-76200" y="4801375"/>
            <a:ext cx="2315821" cy="3421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374" name="Shape 3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5" name="Google Shape;375;p51"/>
          <p:cNvSpPr txBox="1"/>
          <p:nvPr>
            <p:ph type="title"/>
          </p:nvPr>
        </p:nvSpPr>
        <p:spPr>
          <a:xfrm>
            <a:off x="1042425" y="295788"/>
            <a:ext cx="77898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Montserrat"/>
                <a:ea typeface="Montserrat"/>
                <a:cs typeface="Montserrat"/>
                <a:sym typeface="Montserrat"/>
              </a:rPr>
              <a:t>Django</a:t>
            </a:r>
            <a:endParaRPr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376" name="Google Shape;376;p5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419100" lvl="0" marL="457200" rtl="0"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●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It is usually a good idea to create a script that will populate your models with some “dummy” data.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  <a:p>
            <a:pPr indent="-419100" lvl="0" marL="457200" rtl="0"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●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Let’s show you how to use the Faker library to create this script!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>
              <a:spcBef>
                <a:spcPts val="1600"/>
              </a:spcBef>
              <a:spcAft>
                <a:spcPts val="1600"/>
              </a:spcAft>
              <a:buNone/>
            </a:pPr>
            <a:r>
              <a:t/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descr="watermark.jpg" id="377" name="Google Shape;377;p51"/>
          <p:cNvPicPr preferRelativeResize="0"/>
          <p:nvPr/>
        </p:nvPicPr>
        <p:blipFill rotWithShape="1">
          <a:blip r:embed="rId3">
            <a:alphaModFix/>
          </a:blip>
          <a:srcRect b="38251" l="51048" r="35216" t="14424"/>
          <a:stretch/>
        </p:blipFill>
        <p:spPr>
          <a:xfrm>
            <a:off x="152400" y="152400"/>
            <a:ext cx="890025" cy="859476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watermark.jpg" id="378" name="Google Shape;378;p51"/>
          <p:cNvPicPr preferRelativeResize="0"/>
          <p:nvPr/>
        </p:nvPicPr>
        <p:blipFill rotWithShape="1">
          <a:blip r:embed="rId3">
            <a:alphaModFix/>
          </a:blip>
          <a:srcRect b="38442" l="-230" r="230" t="8854"/>
          <a:stretch/>
        </p:blipFill>
        <p:spPr>
          <a:xfrm>
            <a:off x="-76200" y="4801375"/>
            <a:ext cx="2315821" cy="3421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382" name="Shape 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3" name="Google Shape;383;p52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b="1" lang="en">
                <a:latin typeface="Montserrat"/>
                <a:ea typeface="Montserrat"/>
                <a:cs typeface="Montserrat"/>
                <a:sym typeface="Montserrat"/>
              </a:rPr>
              <a:t>Django - MTV</a:t>
            </a:r>
            <a:endParaRPr b="1"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384" name="Google Shape;384;p52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Learn about the Models-Templates-</a:t>
            </a:r>
            <a:r>
              <a:rPr lang="en"/>
              <a:t>Views</a:t>
            </a:r>
            <a:r>
              <a:rPr lang="en"/>
              <a:t> paradigm!</a:t>
            </a:r>
            <a:endParaRPr/>
          </a:p>
        </p:txBody>
      </p:sp>
      <p:pic>
        <p:nvPicPr>
          <p:cNvPr descr="watermark.jpg" id="385" name="Google Shape;385;p52"/>
          <p:cNvPicPr preferRelativeResize="0"/>
          <p:nvPr/>
        </p:nvPicPr>
        <p:blipFill rotWithShape="1">
          <a:blip r:embed="rId3">
            <a:alphaModFix/>
          </a:blip>
          <a:srcRect b="38251" l="51048" r="35216" t="14424"/>
          <a:stretch/>
        </p:blipFill>
        <p:spPr>
          <a:xfrm>
            <a:off x="152400" y="152400"/>
            <a:ext cx="890025" cy="859476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watermark.jpg" id="386" name="Google Shape;386;p52"/>
          <p:cNvPicPr preferRelativeResize="0"/>
          <p:nvPr/>
        </p:nvPicPr>
        <p:blipFill rotWithShape="1">
          <a:blip r:embed="rId3">
            <a:alphaModFix/>
          </a:blip>
          <a:srcRect b="38442" l="-230" r="230" t="8854"/>
          <a:stretch/>
        </p:blipFill>
        <p:spPr>
          <a:xfrm>
            <a:off x="-76200" y="4801375"/>
            <a:ext cx="2315821" cy="3421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390" name="Shape 3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1" name="Google Shape;391;p53"/>
          <p:cNvSpPr txBox="1"/>
          <p:nvPr>
            <p:ph type="title"/>
          </p:nvPr>
        </p:nvSpPr>
        <p:spPr>
          <a:xfrm>
            <a:off x="1042425" y="295788"/>
            <a:ext cx="77898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Montserrat"/>
                <a:ea typeface="Montserrat"/>
                <a:cs typeface="Montserrat"/>
                <a:sym typeface="Montserrat"/>
              </a:rPr>
              <a:t>Django</a:t>
            </a:r>
            <a:endParaRPr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392" name="Google Shape;392;p53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419100" lvl="0" marL="457200" rtl="0"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●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Django operates on what is known as Models-Templates-Views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  <a:p>
            <a:pPr indent="-419100" lvl="0" marL="457200" rtl="0"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●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This is also called “MTV” and encompasses the idea of how to connect everything we’ve talked about so far: models, templates, and views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descr="watermark.jpg" id="393" name="Google Shape;393;p53"/>
          <p:cNvPicPr preferRelativeResize="0"/>
          <p:nvPr/>
        </p:nvPicPr>
        <p:blipFill rotWithShape="1">
          <a:blip r:embed="rId3">
            <a:alphaModFix/>
          </a:blip>
          <a:srcRect b="38251" l="51048" r="35216" t="14424"/>
          <a:stretch/>
        </p:blipFill>
        <p:spPr>
          <a:xfrm>
            <a:off x="152400" y="152400"/>
            <a:ext cx="890025" cy="859476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watermark.jpg" id="394" name="Google Shape;394;p53"/>
          <p:cNvPicPr preferRelativeResize="0"/>
          <p:nvPr/>
        </p:nvPicPr>
        <p:blipFill rotWithShape="1">
          <a:blip r:embed="rId3">
            <a:alphaModFix/>
          </a:blip>
          <a:srcRect b="38442" l="-230" r="230" t="8854"/>
          <a:stretch/>
        </p:blipFill>
        <p:spPr>
          <a:xfrm>
            <a:off x="-76200" y="4801375"/>
            <a:ext cx="2315821" cy="3421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398" name="Shape 3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" name="Google Shape;399;p54"/>
          <p:cNvSpPr txBox="1"/>
          <p:nvPr>
            <p:ph type="title"/>
          </p:nvPr>
        </p:nvSpPr>
        <p:spPr>
          <a:xfrm>
            <a:off x="1042425" y="295788"/>
            <a:ext cx="77898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Montserrat"/>
                <a:ea typeface="Montserrat"/>
                <a:cs typeface="Montserrat"/>
                <a:sym typeface="Montserrat"/>
              </a:rPr>
              <a:t>Django</a:t>
            </a:r>
            <a:endParaRPr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400" name="Google Shape;400;p5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419100" lvl="0" marL="457200" rtl="0"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●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There are a few basics steps to achieving the goal of serving dynamic content to a user based off the connection of the models, views , and templates.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  <a:p>
            <a:pPr indent="-419100" lvl="0" marL="457200" rtl="0"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●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Let’s walk through these.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descr="watermark.jpg" id="401" name="Google Shape;401;p54"/>
          <p:cNvPicPr preferRelativeResize="0"/>
          <p:nvPr/>
        </p:nvPicPr>
        <p:blipFill rotWithShape="1">
          <a:blip r:embed="rId3">
            <a:alphaModFix/>
          </a:blip>
          <a:srcRect b="38251" l="51048" r="35216" t="14424"/>
          <a:stretch/>
        </p:blipFill>
        <p:spPr>
          <a:xfrm>
            <a:off x="152400" y="152400"/>
            <a:ext cx="890025" cy="859476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watermark.jpg" id="402" name="Google Shape;402;p54"/>
          <p:cNvPicPr preferRelativeResize="0"/>
          <p:nvPr/>
        </p:nvPicPr>
        <p:blipFill rotWithShape="1">
          <a:blip r:embed="rId3">
            <a:alphaModFix/>
          </a:blip>
          <a:srcRect b="38442" l="-230" r="230" t="8854"/>
          <a:stretch/>
        </p:blipFill>
        <p:spPr>
          <a:xfrm>
            <a:off x="-76200" y="4801375"/>
            <a:ext cx="2315821" cy="3421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406" name="Shape 4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7" name="Google Shape;407;p55"/>
          <p:cNvSpPr txBox="1"/>
          <p:nvPr>
            <p:ph type="title"/>
          </p:nvPr>
        </p:nvSpPr>
        <p:spPr>
          <a:xfrm>
            <a:off x="1042425" y="295788"/>
            <a:ext cx="77898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Montserrat"/>
                <a:ea typeface="Montserrat"/>
                <a:cs typeface="Montserrat"/>
                <a:sym typeface="Montserrat"/>
              </a:rPr>
              <a:t>Django</a:t>
            </a:r>
            <a:endParaRPr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408" name="Google Shape;408;p55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419100" lvl="0" marL="457200" rtl="0"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●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First: In the views.py file we import any models that we will need to use.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  <a:p>
            <a:pPr indent="-419100" lvl="0" marL="457200" rtl="0"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●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Second: Use the view to query the model for data that we will need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  <a:p>
            <a:pPr indent="-419100" lvl="0" marL="457200" rtl="0"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●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Third: Pass results from the model to the template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descr="watermark.jpg" id="409" name="Google Shape;409;p55"/>
          <p:cNvPicPr preferRelativeResize="0"/>
          <p:nvPr/>
        </p:nvPicPr>
        <p:blipFill rotWithShape="1">
          <a:blip r:embed="rId3">
            <a:alphaModFix/>
          </a:blip>
          <a:srcRect b="38251" l="51048" r="35216" t="14424"/>
          <a:stretch/>
        </p:blipFill>
        <p:spPr>
          <a:xfrm>
            <a:off x="152400" y="152400"/>
            <a:ext cx="890025" cy="859476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watermark.jpg" id="410" name="Google Shape;410;p55"/>
          <p:cNvPicPr preferRelativeResize="0"/>
          <p:nvPr/>
        </p:nvPicPr>
        <p:blipFill rotWithShape="1">
          <a:blip r:embed="rId3">
            <a:alphaModFix/>
          </a:blip>
          <a:srcRect b="38442" l="-230" r="230" t="8854"/>
          <a:stretch/>
        </p:blipFill>
        <p:spPr>
          <a:xfrm>
            <a:off x="-76200" y="4801375"/>
            <a:ext cx="2315821" cy="3421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414" name="Shape 4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5" name="Google Shape;415;p56"/>
          <p:cNvSpPr txBox="1"/>
          <p:nvPr>
            <p:ph type="title"/>
          </p:nvPr>
        </p:nvSpPr>
        <p:spPr>
          <a:xfrm>
            <a:off x="1042425" y="295788"/>
            <a:ext cx="77898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Montserrat"/>
                <a:ea typeface="Montserrat"/>
                <a:cs typeface="Montserrat"/>
                <a:sym typeface="Montserrat"/>
              </a:rPr>
              <a:t>Django</a:t>
            </a:r>
            <a:endParaRPr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416" name="Google Shape;416;p56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419100" lvl="0" marL="457200" rtl="0"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●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Fourth: Edit the template so that it is ready to accept and display the data from the model.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  <a:p>
            <a:pPr indent="-419100" lvl="0" marL="457200" rtl="0"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●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Fifth: Map a URL to the view.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descr="watermark.jpg" id="417" name="Google Shape;417;p56"/>
          <p:cNvPicPr preferRelativeResize="0"/>
          <p:nvPr/>
        </p:nvPicPr>
        <p:blipFill rotWithShape="1">
          <a:blip r:embed="rId3">
            <a:alphaModFix/>
          </a:blip>
          <a:srcRect b="38251" l="51048" r="35216" t="14424"/>
          <a:stretch/>
        </p:blipFill>
        <p:spPr>
          <a:xfrm>
            <a:off x="152400" y="152400"/>
            <a:ext cx="890025" cy="859476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watermark.jpg" id="418" name="Google Shape;418;p56"/>
          <p:cNvPicPr preferRelativeResize="0"/>
          <p:nvPr/>
        </p:nvPicPr>
        <p:blipFill rotWithShape="1">
          <a:blip r:embed="rId3">
            <a:alphaModFix/>
          </a:blip>
          <a:srcRect b="38442" l="-230" r="230" t="8854"/>
          <a:stretch/>
        </p:blipFill>
        <p:spPr>
          <a:xfrm>
            <a:off x="-76200" y="4801375"/>
            <a:ext cx="2315821" cy="3421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422" name="Shape 4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3" name="Google Shape;423;p57"/>
          <p:cNvSpPr txBox="1"/>
          <p:nvPr>
            <p:ph type="title"/>
          </p:nvPr>
        </p:nvSpPr>
        <p:spPr>
          <a:xfrm>
            <a:off x="1042425" y="295788"/>
            <a:ext cx="77898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Montserrat"/>
                <a:ea typeface="Montserrat"/>
                <a:cs typeface="Montserrat"/>
                <a:sym typeface="Montserrat"/>
              </a:rPr>
              <a:t>Django</a:t>
            </a:r>
            <a:endParaRPr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424" name="Google Shape;424;p57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419100" lvl="0" marL="457200" rtl="0"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●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We can practice this methodology by changing what we display on the front index page.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  <a:p>
            <a:pPr indent="-419100" lvl="0" marL="457200" rtl="0"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●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To begin our understanding of this process we will start by generating a table.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descr="watermark.jpg" id="425" name="Google Shape;425;p57"/>
          <p:cNvPicPr preferRelativeResize="0"/>
          <p:nvPr/>
        </p:nvPicPr>
        <p:blipFill rotWithShape="1">
          <a:blip r:embed="rId3">
            <a:alphaModFix/>
          </a:blip>
          <a:srcRect b="38251" l="51048" r="35216" t="14424"/>
          <a:stretch/>
        </p:blipFill>
        <p:spPr>
          <a:xfrm>
            <a:off x="152400" y="152400"/>
            <a:ext cx="890025" cy="859476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watermark.jpg" id="426" name="Google Shape;426;p57"/>
          <p:cNvPicPr preferRelativeResize="0"/>
          <p:nvPr/>
        </p:nvPicPr>
        <p:blipFill rotWithShape="1">
          <a:blip r:embed="rId3">
            <a:alphaModFix/>
          </a:blip>
          <a:srcRect b="38442" l="-230" r="230" t="8854"/>
          <a:stretch/>
        </p:blipFill>
        <p:spPr>
          <a:xfrm>
            <a:off x="-76200" y="4801375"/>
            <a:ext cx="2315821" cy="3421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430" name="Shape 4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1" name="Google Shape;431;p58"/>
          <p:cNvSpPr txBox="1"/>
          <p:nvPr>
            <p:ph type="title"/>
          </p:nvPr>
        </p:nvSpPr>
        <p:spPr>
          <a:xfrm>
            <a:off x="1042425" y="295788"/>
            <a:ext cx="77898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Montserrat"/>
                <a:ea typeface="Montserrat"/>
                <a:cs typeface="Montserrat"/>
                <a:sym typeface="Montserrat"/>
              </a:rPr>
              <a:t>Django</a:t>
            </a:r>
            <a:endParaRPr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432" name="Google Shape;432;p58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419100" lvl="0" marL="457200" rtl="0"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●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The table will display all the webpages and access records from the AccessRecord database we created and populated.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  <a:p>
            <a:pPr indent="-419100" lvl="0" marL="457200" rtl="0"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●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We will use template tagging to connect the model to the html page.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descr="watermark.jpg" id="433" name="Google Shape;433;p58"/>
          <p:cNvPicPr preferRelativeResize="0"/>
          <p:nvPr/>
        </p:nvPicPr>
        <p:blipFill rotWithShape="1">
          <a:blip r:embed="rId3">
            <a:alphaModFix/>
          </a:blip>
          <a:srcRect b="38251" l="51048" r="35216" t="14424"/>
          <a:stretch/>
        </p:blipFill>
        <p:spPr>
          <a:xfrm>
            <a:off x="152400" y="152400"/>
            <a:ext cx="890025" cy="859476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watermark.jpg" id="434" name="Google Shape;434;p58"/>
          <p:cNvPicPr preferRelativeResize="0"/>
          <p:nvPr/>
        </p:nvPicPr>
        <p:blipFill rotWithShape="1">
          <a:blip r:embed="rId3">
            <a:alphaModFix/>
          </a:blip>
          <a:srcRect b="38442" l="-230" r="230" t="8854"/>
          <a:stretch/>
        </p:blipFill>
        <p:spPr>
          <a:xfrm>
            <a:off x="-76200" y="4801375"/>
            <a:ext cx="2315821" cy="3421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438" name="Shape 4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9" name="Google Shape;439;p59"/>
          <p:cNvSpPr txBox="1"/>
          <p:nvPr>
            <p:ph type="title"/>
          </p:nvPr>
        </p:nvSpPr>
        <p:spPr>
          <a:xfrm>
            <a:off x="1042425" y="295788"/>
            <a:ext cx="77898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Montserrat"/>
                <a:ea typeface="Montserrat"/>
                <a:cs typeface="Montserrat"/>
                <a:sym typeface="Montserrat"/>
              </a:rPr>
              <a:t>Django</a:t>
            </a:r>
            <a:endParaRPr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440" name="Google Shape;440;p59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419100" lvl="0" marL="457200" rtl="0"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●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This entire process will introduce a lot of new things, so don’t be intimidated! 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  <a:p>
            <a:pPr indent="-419100" lvl="0" marL="457200" rtl="0"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●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The template tagging can seem especially confusing at first, don’t worry, just follow along, we will be getting tons of practice with this later on! 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descr="watermark.jpg" id="441" name="Google Shape;441;p59"/>
          <p:cNvPicPr preferRelativeResize="0"/>
          <p:nvPr/>
        </p:nvPicPr>
        <p:blipFill rotWithShape="1">
          <a:blip r:embed="rId3">
            <a:alphaModFix/>
          </a:blip>
          <a:srcRect b="38251" l="51048" r="35216" t="14424"/>
          <a:stretch/>
        </p:blipFill>
        <p:spPr>
          <a:xfrm>
            <a:off x="152400" y="152400"/>
            <a:ext cx="890025" cy="859476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watermark.jpg" id="442" name="Google Shape;442;p59"/>
          <p:cNvPicPr preferRelativeResize="0"/>
          <p:nvPr/>
        </p:nvPicPr>
        <p:blipFill rotWithShape="1">
          <a:blip r:embed="rId3">
            <a:alphaModFix/>
          </a:blip>
          <a:srcRect b="38442" l="-230" r="230" t="8854"/>
          <a:stretch/>
        </p:blipFill>
        <p:spPr>
          <a:xfrm>
            <a:off x="-76200" y="4801375"/>
            <a:ext cx="2315821" cy="3421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446" name="Shape 4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7" name="Google Shape;447;p60"/>
          <p:cNvSpPr txBox="1"/>
          <p:nvPr>
            <p:ph type="title"/>
          </p:nvPr>
        </p:nvSpPr>
        <p:spPr>
          <a:xfrm>
            <a:off x="1042425" y="295788"/>
            <a:ext cx="77898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Montserrat"/>
                <a:ea typeface="Montserrat"/>
                <a:cs typeface="Montserrat"/>
                <a:sym typeface="Montserrat"/>
              </a:rPr>
              <a:t>Django</a:t>
            </a:r>
            <a:endParaRPr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448" name="Google Shape;448;p60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419100" lvl="0" marL="457200" rtl="0"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●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After we walk through all of this with some code, you will have a challenge to practice your basic MTV skills.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  <a:p>
            <a:pPr indent="-419100" lvl="0" marL="457200" rtl="0"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●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Level Three will focus on expanding this idea of MTV and</a:t>
            </a: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 the Mapping URL step (which we haven’t really dived into yet)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descr="watermark.jpg" id="449" name="Google Shape;449;p60"/>
          <p:cNvPicPr preferRelativeResize="0"/>
          <p:nvPr/>
        </p:nvPicPr>
        <p:blipFill rotWithShape="1">
          <a:blip r:embed="rId3">
            <a:alphaModFix/>
          </a:blip>
          <a:srcRect b="38251" l="51048" r="35216" t="14424"/>
          <a:stretch/>
        </p:blipFill>
        <p:spPr>
          <a:xfrm>
            <a:off x="152400" y="152400"/>
            <a:ext cx="890025" cy="859476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watermark.jpg" id="450" name="Google Shape;450;p60"/>
          <p:cNvPicPr preferRelativeResize="0"/>
          <p:nvPr/>
        </p:nvPicPr>
        <p:blipFill rotWithShape="1">
          <a:blip r:embed="rId3">
            <a:alphaModFix/>
          </a:blip>
          <a:srcRect b="38442" l="-230" r="230" t="8854"/>
          <a:stretch/>
        </p:blipFill>
        <p:spPr>
          <a:xfrm>
            <a:off x="-76200" y="4801375"/>
            <a:ext cx="2315821" cy="3421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454" name="Shape 4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5" name="Google Shape;455;p61"/>
          <p:cNvSpPr txBox="1"/>
          <p:nvPr>
            <p:ph type="title"/>
          </p:nvPr>
        </p:nvSpPr>
        <p:spPr>
          <a:xfrm>
            <a:off x="1042425" y="295788"/>
            <a:ext cx="77898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Montserrat"/>
                <a:ea typeface="Montserrat"/>
                <a:cs typeface="Montserrat"/>
                <a:sym typeface="Montserrat"/>
              </a:rPr>
              <a:t>Django</a:t>
            </a:r>
            <a:endParaRPr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456" name="Google Shape;456;p6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419100" lvl="0" marL="457200" rtl="0"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●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Alright! Let’s get started!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descr="watermark.jpg" id="457" name="Google Shape;457;p61"/>
          <p:cNvPicPr preferRelativeResize="0"/>
          <p:nvPr/>
        </p:nvPicPr>
        <p:blipFill rotWithShape="1">
          <a:blip r:embed="rId3">
            <a:alphaModFix/>
          </a:blip>
          <a:srcRect b="38251" l="51048" r="35216" t="14424"/>
          <a:stretch/>
        </p:blipFill>
        <p:spPr>
          <a:xfrm>
            <a:off x="152400" y="152400"/>
            <a:ext cx="890025" cy="859476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watermark.jpg" id="458" name="Google Shape;458;p61"/>
          <p:cNvPicPr preferRelativeResize="0"/>
          <p:nvPr/>
        </p:nvPicPr>
        <p:blipFill rotWithShape="1">
          <a:blip r:embed="rId3">
            <a:alphaModFix/>
          </a:blip>
          <a:srcRect b="38442" l="-230" r="230" t="8854"/>
          <a:stretch/>
        </p:blipFill>
        <p:spPr>
          <a:xfrm>
            <a:off x="-76200" y="4801375"/>
            <a:ext cx="2315821" cy="3421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462" name="Shape 4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3" name="Google Shape;463;p62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rPr b="1" lang="en">
                <a:latin typeface="Montserrat"/>
                <a:ea typeface="Montserrat"/>
                <a:cs typeface="Montserrat"/>
                <a:sym typeface="Montserrat"/>
              </a:rPr>
              <a:t>Django Level Two</a:t>
            </a:r>
            <a:endParaRPr b="1"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b="1" lang="en">
                <a:latin typeface="Montserrat"/>
                <a:ea typeface="Montserrat"/>
                <a:cs typeface="Montserrat"/>
                <a:sym typeface="Montserrat"/>
              </a:rPr>
              <a:t>Project Exercise</a:t>
            </a:r>
            <a:endParaRPr b="1"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descr="watermark.jpg" id="464" name="Google Shape;464;p62"/>
          <p:cNvPicPr preferRelativeResize="0"/>
          <p:nvPr/>
        </p:nvPicPr>
        <p:blipFill rotWithShape="1">
          <a:blip r:embed="rId3">
            <a:alphaModFix/>
          </a:blip>
          <a:srcRect b="38251" l="51048" r="35216" t="14424"/>
          <a:stretch/>
        </p:blipFill>
        <p:spPr>
          <a:xfrm>
            <a:off x="152400" y="152400"/>
            <a:ext cx="890025" cy="859476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watermark.jpg" id="465" name="Google Shape;465;p62"/>
          <p:cNvPicPr preferRelativeResize="0"/>
          <p:nvPr/>
        </p:nvPicPr>
        <p:blipFill rotWithShape="1">
          <a:blip r:embed="rId3">
            <a:alphaModFix/>
          </a:blip>
          <a:srcRect b="38442" l="-230" r="230" t="8854"/>
          <a:stretch/>
        </p:blipFill>
        <p:spPr>
          <a:xfrm>
            <a:off x="-76200" y="4801375"/>
            <a:ext cx="2315821" cy="3421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469" name="Shape 4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0" name="Google Shape;470;p63"/>
          <p:cNvSpPr txBox="1"/>
          <p:nvPr>
            <p:ph type="title"/>
          </p:nvPr>
        </p:nvSpPr>
        <p:spPr>
          <a:xfrm>
            <a:off x="1042425" y="295788"/>
            <a:ext cx="77898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Montserrat"/>
                <a:ea typeface="Montserrat"/>
                <a:cs typeface="Montserrat"/>
                <a:sym typeface="Montserrat"/>
              </a:rPr>
              <a:t>Django</a:t>
            </a:r>
            <a:endParaRPr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471" name="Google Shape;471;p63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419100" lvl="0" marL="457200" rtl="0"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●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We’ve learned a lot about setting up Models-Templates-Views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  <a:p>
            <a:pPr indent="-419100" lvl="0" marL="457200" rtl="0"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●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It’s time for you to get some practice!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  <a:p>
            <a:pPr indent="-419100" lvl="0" marL="457200" rtl="0"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●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We will be using the same ProTwo from Django Level One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descr="watermark.jpg" id="472" name="Google Shape;472;p63"/>
          <p:cNvPicPr preferRelativeResize="0"/>
          <p:nvPr/>
        </p:nvPicPr>
        <p:blipFill rotWithShape="1">
          <a:blip r:embed="rId3">
            <a:alphaModFix/>
          </a:blip>
          <a:srcRect b="38251" l="51048" r="35216" t="14424"/>
          <a:stretch/>
        </p:blipFill>
        <p:spPr>
          <a:xfrm>
            <a:off x="152400" y="152400"/>
            <a:ext cx="890025" cy="859476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watermark.jpg" id="473" name="Google Shape;473;p63"/>
          <p:cNvPicPr preferRelativeResize="0"/>
          <p:nvPr/>
        </p:nvPicPr>
        <p:blipFill rotWithShape="1">
          <a:blip r:embed="rId3">
            <a:alphaModFix/>
          </a:blip>
          <a:srcRect b="38442" l="-230" r="230" t="8854"/>
          <a:stretch/>
        </p:blipFill>
        <p:spPr>
          <a:xfrm>
            <a:off x="-76200" y="4801375"/>
            <a:ext cx="2315821" cy="3421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477" name="Shape 4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8" name="Google Shape;478;p64"/>
          <p:cNvSpPr txBox="1"/>
          <p:nvPr>
            <p:ph type="title"/>
          </p:nvPr>
        </p:nvSpPr>
        <p:spPr>
          <a:xfrm>
            <a:off x="1042425" y="295788"/>
            <a:ext cx="77898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Montserrat"/>
                <a:ea typeface="Montserrat"/>
                <a:cs typeface="Montserrat"/>
                <a:sym typeface="Montserrat"/>
              </a:rPr>
              <a:t>Django</a:t>
            </a:r>
            <a:endParaRPr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479" name="Google Shape;479;p6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419100" lvl="0" marL="457200" rtl="0"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●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Here is what you have to do: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  <a:p>
            <a:pPr indent="-419100" lvl="1" marL="914400" rtl="0"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○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Add a new model called User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  <a:p>
            <a:pPr indent="-419100" lvl="1" marL="914400" rtl="0"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○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It should have these fields: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  <a:p>
            <a:pPr indent="-419100" lvl="2" marL="1371600" rtl="0"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■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First Name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  <a:p>
            <a:pPr indent="-419100" lvl="2" marL="1371600" rtl="0"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■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Last Name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  <a:p>
            <a:pPr indent="-419100" lvl="2" marL="1371600" rtl="0"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■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Email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descr="watermark.jpg" id="480" name="Google Shape;480;p64"/>
          <p:cNvPicPr preferRelativeResize="0"/>
          <p:nvPr/>
        </p:nvPicPr>
        <p:blipFill rotWithShape="1">
          <a:blip r:embed="rId3">
            <a:alphaModFix/>
          </a:blip>
          <a:srcRect b="38251" l="51048" r="35216" t="14424"/>
          <a:stretch/>
        </p:blipFill>
        <p:spPr>
          <a:xfrm>
            <a:off x="152400" y="152400"/>
            <a:ext cx="890025" cy="859476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watermark.jpg" id="481" name="Google Shape;481;p64"/>
          <p:cNvPicPr preferRelativeResize="0"/>
          <p:nvPr/>
        </p:nvPicPr>
        <p:blipFill rotWithShape="1">
          <a:blip r:embed="rId3">
            <a:alphaModFix/>
          </a:blip>
          <a:srcRect b="38442" l="-230" r="230" t="8854"/>
          <a:stretch/>
        </p:blipFill>
        <p:spPr>
          <a:xfrm>
            <a:off x="-76200" y="4801375"/>
            <a:ext cx="2315821" cy="3421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485" name="Shape 4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6" name="Google Shape;486;p65"/>
          <p:cNvSpPr txBox="1"/>
          <p:nvPr>
            <p:ph type="title"/>
          </p:nvPr>
        </p:nvSpPr>
        <p:spPr>
          <a:xfrm>
            <a:off x="1042425" y="295788"/>
            <a:ext cx="77898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Montserrat"/>
                <a:ea typeface="Montserrat"/>
                <a:cs typeface="Montserrat"/>
                <a:sym typeface="Montserrat"/>
              </a:rPr>
              <a:t>Django</a:t>
            </a:r>
            <a:endParaRPr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487" name="Google Shape;487;p65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419100" lvl="0" marL="457200" rtl="0"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●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Make sure to make the migrations!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  <a:p>
            <a:pPr indent="-419100" lvl="0" marL="457200" rtl="0"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●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Then create a script that will populate your database with fake Users.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  <a:p>
            <a:pPr indent="-419100" lvl="0" marL="457200" rtl="0"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●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Then confirm the populating through the Admin interface.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descr="watermark.jpg" id="488" name="Google Shape;488;p65"/>
          <p:cNvPicPr preferRelativeResize="0"/>
          <p:nvPr/>
        </p:nvPicPr>
        <p:blipFill rotWithShape="1">
          <a:blip r:embed="rId3">
            <a:alphaModFix/>
          </a:blip>
          <a:srcRect b="38251" l="51048" r="35216" t="14424"/>
          <a:stretch/>
        </p:blipFill>
        <p:spPr>
          <a:xfrm>
            <a:off x="152400" y="152400"/>
            <a:ext cx="890025" cy="859476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watermark.jpg" id="489" name="Google Shape;489;p65"/>
          <p:cNvPicPr preferRelativeResize="0"/>
          <p:nvPr/>
        </p:nvPicPr>
        <p:blipFill rotWithShape="1">
          <a:blip r:embed="rId3">
            <a:alphaModFix/>
          </a:blip>
          <a:srcRect b="38442" l="-230" r="230" t="8854"/>
          <a:stretch/>
        </p:blipFill>
        <p:spPr>
          <a:xfrm>
            <a:off x="-76200" y="4801375"/>
            <a:ext cx="2315821" cy="3421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493" name="Shape 4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4" name="Google Shape;494;p66"/>
          <p:cNvSpPr txBox="1"/>
          <p:nvPr>
            <p:ph type="title"/>
          </p:nvPr>
        </p:nvSpPr>
        <p:spPr>
          <a:xfrm>
            <a:off x="1042425" y="295788"/>
            <a:ext cx="77898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Montserrat"/>
                <a:ea typeface="Montserrat"/>
                <a:cs typeface="Montserrat"/>
                <a:sym typeface="Montserrat"/>
              </a:rPr>
              <a:t>Django</a:t>
            </a:r>
            <a:endParaRPr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495" name="Google Shape;495;p66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419100" lvl="0" marL="457200" rtl="0"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●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Then create a view for your website for the domain extension /users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  <a:p>
            <a:pPr indent="-419100" lvl="0" marL="457200" rtl="0"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●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This /users page will be an HTML list of the user names and emails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  <a:p>
            <a:pPr indent="-419100" lvl="0" marL="457200" rtl="0"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●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You will use template tags to generate this content from the User model.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descr="watermark.jpg" id="496" name="Google Shape;496;p66"/>
          <p:cNvPicPr preferRelativeResize="0"/>
          <p:nvPr/>
        </p:nvPicPr>
        <p:blipFill rotWithShape="1">
          <a:blip r:embed="rId3">
            <a:alphaModFix/>
          </a:blip>
          <a:srcRect b="38251" l="51048" r="35216" t="14424"/>
          <a:stretch/>
        </p:blipFill>
        <p:spPr>
          <a:xfrm>
            <a:off x="152400" y="152400"/>
            <a:ext cx="890025" cy="859476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watermark.jpg" id="497" name="Google Shape;497;p66"/>
          <p:cNvPicPr preferRelativeResize="0"/>
          <p:nvPr/>
        </p:nvPicPr>
        <p:blipFill rotWithShape="1">
          <a:blip r:embed="rId3">
            <a:alphaModFix/>
          </a:blip>
          <a:srcRect b="38442" l="-230" r="230" t="8854"/>
          <a:stretch/>
        </p:blipFill>
        <p:spPr>
          <a:xfrm>
            <a:off x="-76200" y="4801375"/>
            <a:ext cx="2315821" cy="3421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501" name="Shape 5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2" name="Google Shape;502;p67"/>
          <p:cNvSpPr txBox="1"/>
          <p:nvPr>
            <p:ph type="title"/>
          </p:nvPr>
        </p:nvSpPr>
        <p:spPr>
          <a:xfrm>
            <a:off x="1042425" y="295788"/>
            <a:ext cx="77898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Montserrat"/>
                <a:ea typeface="Montserrat"/>
                <a:cs typeface="Montserrat"/>
                <a:sym typeface="Montserrat"/>
              </a:rPr>
              <a:t>Django</a:t>
            </a:r>
            <a:endParaRPr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503" name="Google Shape;503;p67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419100" lvl="0" marL="457200" rtl="0"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●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Remember to change your urls.py files to deal with the changes to the /users extension!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  <a:p>
            <a:pPr indent="-419100" lvl="0" marL="457200" rtl="0"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●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Let’s get a quick look at what the final page should look like!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descr="watermark.jpg" id="504" name="Google Shape;504;p67"/>
          <p:cNvPicPr preferRelativeResize="0"/>
          <p:nvPr/>
        </p:nvPicPr>
        <p:blipFill rotWithShape="1">
          <a:blip r:embed="rId3">
            <a:alphaModFix/>
          </a:blip>
          <a:srcRect b="38251" l="51048" r="35216" t="14424"/>
          <a:stretch/>
        </p:blipFill>
        <p:spPr>
          <a:xfrm>
            <a:off x="152400" y="152400"/>
            <a:ext cx="890025" cy="859476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watermark.jpg" id="505" name="Google Shape;505;p67"/>
          <p:cNvPicPr preferRelativeResize="0"/>
          <p:nvPr/>
        </p:nvPicPr>
        <p:blipFill rotWithShape="1">
          <a:blip r:embed="rId3">
            <a:alphaModFix/>
          </a:blip>
          <a:srcRect b="38442" l="-230" r="230" t="8854"/>
          <a:stretch/>
        </p:blipFill>
        <p:spPr>
          <a:xfrm>
            <a:off x="-76200" y="4801375"/>
            <a:ext cx="2315821" cy="3421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509" name="Shape 5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0" name="Google Shape;510;p68"/>
          <p:cNvSpPr txBox="1"/>
          <p:nvPr>
            <p:ph type="ctrTitle"/>
          </p:nvPr>
        </p:nvSpPr>
        <p:spPr>
          <a:xfrm>
            <a:off x="311700" y="2021475"/>
            <a:ext cx="8520600" cy="15882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b="1" lang="en">
                <a:latin typeface="Montserrat"/>
                <a:ea typeface="Montserrat"/>
                <a:cs typeface="Montserrat"/>
                <a:sym typeface="Montserrat"/>
              </a:rPr>
              <a:t>Django Level Two</a:t>
            </a:r>
            <a:endParaRPr b="1"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rPr b="1" lang="en">
                <a:latin typeface="Montserrat"/>
                <a:ea typeface="Montserrat"/>
                <a:cs typeface="Montserrat"/>
                <a:sym typeface="Montserrat"/>
              </a:rPr>
              <a:t>Project Exercise</a:t>
            </a:r>
            <a:endParaRPr b="1"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b="1" lang="en">
                <a:latin typeface="Montserrat"/>
                <a:ea typeface="Montserrat"/>
                <a:cs typeface="Montserrat"/>
                <a:sym typeface="Montserrat"/>
              </a:rPr>
              <a:t>Solutions</a:t>
            </a:r>
            <a:endParaRPr b="1"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descr="watermark.jpg" id="511" name="Google Shape;511;p68"/>
          <p:cNvPicPr preferRelativeResize="0"/>
          <p:nvPr/>
        </p:nvPicPr>
        <p:blipFill rotWithShape="1">
          <a:blip r:embed="rId3">
            <a:alphaModFix/>
          </a:blip>
          <a:srcRect b="38251" l="51048" r="35216" t="14424"/>
          <a:stretch/>
        </p:blipFill>
        <p:spPr>
          <a:xfrm>
            <a:off x="152400" y="152400"/>
            <a:ext cx="890025" cy="859476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watermark.jpg" id="512" name="Google Shape;512;p68"/>
          <p:cNvPicPr preferRelativeResize="0"/>
          <p:nvPr/>
        </p:nvPicPr>
        <p:blipFill rotWithShape="1">
          <a:blip r:embed="rId3">
            <a:alphaModFix/>
          </a:blip>
          <a:srcRect b="38442" l="-230" r="230" t="8854"/>
          <a:stretch/>
        </p:blipFill>
        <p:spPr>
          <a:xfrm>
            <a:off x="-76200" y="4801375"/>
            <a:ext cx="2315821" cy="3421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